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6" r:id="rId1"/>
  </p:sldMasterIdLst>
  <p:sldIdLst>
    <p:sldId id="256" r:id="rId2"/>
    <p:sldId id="257" r:id="rId3"/>
    <p:sldId id="263" r:id="rId4"/>
    <p:sldId id="258" r:id="rId5"/>
    <p:sldId id="259" r:id="rId6"/>
    <p:sldId id="260" r:id="rId7"/>
    <p:sldId id="261" r:id="rId8"/>
    <p:sldId id="264"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9462EF3-3C4F-43EE-ACEE-D4B806740EA3}" type="datetimeFigureOut">
              <a:rPr lang="en-US" smtClean="0"/>
              <a:pPr/>
              <a:t>3/29/2019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86359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43B39-165A-4B68-AA5C-581F5336313C}" type="datetimeFigureOut">
              <a:rPr lang="en-US" smtClean="0"/>
              <a:t>3/29/2019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68378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8748772B-8FA2-401F-A0A1-A59855EDBC3E}" type="datetimeFigureOut">
              <a:rPr lang="en-US" smtClean="0"/>
              <a:t>3/29/2019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35530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D3DD5BDE-5A90-4611-82E9-0FC5746D30C5}" type="datetimeFigureOut">
              <a:rPr lang="en-US" smtClean="0"/>
              <a:t>3/29/2019</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38992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smtClean="0"/>
              <a:t>3/29/2019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21799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smtClean="0"/>
              <a:t>3/29/2019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14954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6C0EF2-9919-473B-8215-8616BAF10692}" type="datetimeFigureOut">
              <a:rPr lang="en-US" smtClean="0"/>
              <a:t>3/29/2019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00874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9472EB-AC54-4713-BFC2-BEB621108C63}" type="datetimeFigureOut">
              <a:rPr lang="en-US" smtClean="0"/>
              <a:t>3/29/2019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1634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smtClean="0"/>
              <a:t>3/29/2019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6916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smtClean="0"/>
              <a:t>3/29/2019</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9545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smtClean="0"/>
              <a:t>3/29/2019</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01315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smtClean="0"/>
              <a:t>3/29/2019</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1349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ED06B6-C816-4861-964D-15A98395707D}" type="datetimeFigureOut">
              <a:rPr lang="en-US" smtClean="0"/>
              <a:t>3/29/2019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746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00B1A8AB-EA7C-4B1B-9D73-E2551851FABE}" type="datetimeFigureOut">
              <a:rPr lang="en-US" smtClean="0"/>
              <a:t>3/29/2019</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r>
              <a:rPr lang="en-US" smtClean="0"/>
              <a:t>
              </a:t>
            </a:r>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7101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r>
              <a:rPr lang="en-US" smtClean="0"/>
              <a:t>
              </a:t>
            </a:r>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90786BE5-D2A3-4BF0-8B30-D7403E61B3DC}" type="datetimeFigureOut">
              <a:rPr lang="en-US" smtClean="0"/>
              <a:t>3/29/2019</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47259392"/>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ssa.gov/online/ssa-3288.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Benefits Planning Query </a:t>
            </a:r>
            <a:endParaRPr lang="en-US" dirty="0"/>
          </a:p>
        </p:txBody>
      </p:sp>
      <p:sp>
        <p:nvSpPr>
          <p:cNvPr id="3" name="Subtitle 2"/>
          <p:cNvSpPr>
            <a:spLocks noGrp="1"/>
          </p:cNvSpPr>
          <p:nvPr>
            <p:ph type="subTitle" idx="1"/>
          </p:nvPr>
        </p:nvSpPr>
        <p:spPr/>
        <p:txBody>
          <a:bodyPr/>
          <a:lstStyle/>
          <a:p>
            <a:r>
              <a:rPr lang="en-US" dirty="0" smtClean="0"/>
              <a:t>Michelle Fassler</a:t>
            </a:r>
            <a:endParaRPr lang="en-US" dirty="0"/>
          </a:p>
        </p:txBody>
      </p:sp>
    </p:spTree>
    <p:extLst>
      <p:ext uri="{BB962C8B-B14F-4D97-AF65-F5344CB8AC3E}">
        <p14:creationId xmlns:p14="http://schemas.microsoft.com/office/powerpoint/2010/main" val="3051863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BPQY?</a:t>
            </a:r>
            <a:endParaRPr lang="en-US" dirty="0"/>
          </a:p>
        </p:txBody>
      </p:sp>
      <p:sp>
        <p:nvSpPr>
          <p:cNvPr id="3" name="Content Placeholder 2"/>
          <p:cNvSpPr>
            <a:spLocks noGrp="1"/>
          </p:cNvSpPr>
          <p:nvPr>
            <p:ph idx="1"/>
          </p:nvPr>
        </p:nvSpPr>
        <p:spPr/>
        <p:txBody>
          <a:bodyPr>
            <a:normAutofit/>
          </a:bodyPr>
          <a:lstStyle/>
          <a:p>
            <a:r>
              <a:rPr lang="en-US" sz="2400" dirty="0"/>
              <a:t>A Benefits Planning Query (BPQY) provides information about a beneficiary’s disability cash benefits, health insurance, scheduled continuing disability reviews, representative payee, </a:t>
            </a:r>
            <a:r>
              <a:rPr lang="en-US" sz="2400" dirty="0" smtClean="0"/>
              <a:t>work history and used work incentives. </a:t>
            </a:r>
          </a:p>
          <a:p>
            <a:r>
              <a:rPr lang="en-US" sz="2400" dirty="0"/>
              <a:t>The BPQY is an important planning tool for a beneficiary, </a:t>
            </a:r>
            <a:r>
              <a:rPr lang="en-US" sz="2400" dirty="0" smtClean="0"/>
              <a:t>benefits </a:t>
            </a:r>
            <a:r>
              <a:rPr lang="en-US" sz="2400" dirty="0"/>
              <a:t>counselor, or other person who may be developing </a:t>
            </a:r>
            <a:r>
              <a:rPr lang="en-US" sz="2400" dirty="0" smtClean="0"/>
              <a:t>services </a:t>
            </a:r>
            <a:r>
              <a:rPr lang="en-US" sz="2400" dirty="0"/>
              <a:t>for </a:t>
            </a:r>
            <a:r>
              <a:rPr lang="en-US" sz="2400" dirty="0" smtClean="0"/>
              <a:t>an individual who </a:t>
            </a:r>
            <a:r>
              <a:rPr lang="en-US" sz="2400" dirty="0"/>
              <a:t>wants to start working or stay on the job.</a:t>
            </a:r>
          </a:p>
        </p:txBody>
      </p:sp>
    </p:spTree>
    <p:extLst>
      <p:ext uri="{BB962C8B-B14F-4D97-AF65-F5344CB8AC3E}">
        <p14:creationId xmlns:p14="http://schemas.microsoft.com/office/powerpoint/2010/main" val="3191895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 BPQY can tell us:</a:t>
            </a:r>
            <a:endParaRPr lang="en-US" dirty="0"/>
          </a:p>
        </p:txBody>
      </p:sp>
      <p:sp>
        <p:nvSpPr>
          <p:cNvPr id="3" name="Content Placeholder 2"/>
          <p:cNvSpPr>
            <a:spLocks noGrp="1"/>
          </p:cNvSpPr>
          <p:nvPr>
            <p:ph idx="1"/>
          </p:nvPr>
        </p:nvSpPr>
        <p:spPr>
          <a:xfrm>
            <a:off x="582536" y="1515705"/>
            <a:ext cx="11367009" cy="5342295"/>
          </a:xfrm>
        </p:spPr>
        <p:txBody>
          <a:bodyPr>
            <a:normAutofit/>
          </a:bodyPr>
          <a:lstStyle/>
          <a:p>
            <a:r>
              <a:rPr lang="en-US" sz="2000" dirty="0" smtClean="0"/>
              <a:t>Cash Benefits</a:t>
            </a:r>
          </a:p>
          <a:p>
            <a:r>
              <a:rPr lang="en-US" sz="2000" dirty="0" smtClean="0"/>
              <a:t>Overpayments</a:t>
            </a:r>
          </a:p>
          <a:p>
            <a:r>
              <a:rPr lang="en-US" sz="2000" dirty="0" smtClean="0"/>
              <a:t>Medicare Coverage and State payments</a:t>
            </a:r>
          </a:p>
          <a:p>
            <a:r>
              <a:rPr lang="en-US" sz="2000" dirty="0" smtClean="0"/>
              <a:t>Trial Work Period months used</a:t>
            </a:r>
          </a:p>
          <a:p>
            <a:r>
              <a:rPr lang="en-US" sz="2000" dirty="0" smtClean="0"/>
              <a:t>Extended Medicare when appropriate</a:t>
            </a:r>
          </a:p>
          <a:p>
            <a:r>
              <a:rPr lang="en-US" sz="2000" dirty="0" smtClean="0"/>
              <a:t>Scheduled CDRs</a:t>
            </a:r>
          </a:p>
          <a:p>
            <a:r>
              <a:rPr lang="en-US" sz="2000" dirty="0" smtClean="0"/>
              <a:t>Past use of work incentives</a:t>
            </a:r>
          </a:p>
          <a:p>
            <a:r>
              <a:rPr lang="en-US" sz="2000" dirty="0" smtClean="0"/>
              <a:t>1619b Status</a:t>
            </a:r>
          </a:p>
          <a:p>
            <a:r>
              <a:rPr lang="en-US" sz="2000" dirty="0" smtClean="0"/>
              <a:t>Ticket-to-Work Status</a:t>
            </a:r>
          </a:p>
        </p:txBody>
      </p:sp>
    </p:spTree>
    <p:extLst>
      <p:ext uri="{BB962C8B-B14F-4D97-AF65-F5344CB8AC3E}">
        <p14:creationId xmlns:p14="http://schemas.microsoft.com/office/powerpoint/2010/main" val="2402630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2887" y="483091"/>
            <a:ext cx="5143500" cy="5638800"/>
          </a:xfrm>
          <a:prstGeom prst="rect">
            <a:avLst/>
          </a:prstGeom>
        </p:spPr>
      </p:pic>
    </p:spTree>
    <p:extLst>
      <p:ext uri="{BB962C8B-B14F-4D97-AF65-F5344CB8AC3E}">
        <p14:creationId xmlns:p14="http://schemas.microsoft.com/office/powerpoint/2010/main" val="846284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899" y="423425"/>
            <a:ext cx="5392760" cy="6054648"/>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66541" y="423425"/>
            <a:ext cx="5692128" cy="5642524"/>
          </a:xfrm>
          <a:prstGeom prst="rect">
            <a:avLst/>
          </a:prstGeom>
        </p:spPr>
      </p:pic>
    </p:spTree>
    <p:extLst>
      <p:ext uri="{BB962C8B-B14F-4D97-AF65-F5344CB8AC3E}">
        <p14:creationId xmlns:p14="http://schemas.microsoft.com/office/powerpoint/2010/main" val="1717264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obtain a BPQY</a:t>
            </a:r>
            <a:endParaRPr lang="en-US" dirty="0"/>
          </a:p>
        </p:txBody>
      </p:sp>
      <p:sp>
        <p:nvSpPr>
          <p:cNvPr id="3" name="Content Placeholder 2"/>
          <p:cNvSpPr>
            <a:spLocks noGrp="1"/>
          </p:cNvSpPr>
          <p:nvPr>
            <p:ph idx="1"/>
          </p:nvPr>
        </p:nvSpPr>
        <p:spPr/>
        <p:txBody>
          <a:bodyPr/>
          <a:lstStyle/>
          <a:p>
            <a:r>
              <a:rPr lang="en-US" dirty="0" smtClean="0"/>
              <a:t>Beneficiaries, their representative payees or authorized representatives can </a:t>
            </a:r>
            <a:r>
              <a:rPr lang="en-US" dirty="0"/>
              <a:t>request a BPQY by contacting their local SSA office or by calling SSA’s toll free number, </a:t>
            </a:r>
            <a:r>
              <a:rPr lang="en-US" b="1" dirty="0"/>
              <a:t>1-800-772-1213</a:t>
            </a:r>
            <a:r>
              <a:rPr lang="en-US" dirty="0"/>
              <a:t> between 7 a.m. and 7 p.m., Monday through Friday. </a:t>
            </a:r>
            <a:endParaRPr lang="en-US" dirty="0" smtClean="0"/>
          </a:p>
          <a:p>
            <a:r>
              <a:rPr lang="en-US" dirty="0"/>
              <a:t>If someone other than the beneficiary, representative payee, or appointed representative (a benefits counselor, for example) wishes to receive a BPQY, they must submit two SSA-3288 forms (</a:t>
            </a:r>
            <a:r>
              <a:rPr lang="en-US" i="1" dirty="0"/>
              <a:t>Consent for Release of Information</a:t>
            </a:r>
            <a:r>
              <a:rPr lang="en-US" dirty="0"/>
              <a:t>) that have been signed by the beneficiary. One is to authorize the release of Social Security records and the other to authorize the release of Internal Revenue Service earnings records. Both releases must contain the beneficiary’s Social Security number or the claim number. Copies of the </a:t>
            </a:r>
            <a:r>
              <a:rPr lang="en-US" i="1" dirty="0"/>
              <a:t>SSA-3288 </a:t>
            </a:r>
            <a:r>
              <a:rPr lang="en-US" dirty="0"/>
              <a:t>are available at </a:t>
            </a:r>
            <a:r>
              <a:rPr lang="en-US" dirty="0">
                <a:hlinkClick r:id="rId2"/>
              </a:rPr>
              <a:t>https://www.ssa.gov/online/ssa-3288.pdf</a:t>
            </a:r>
            <a:r>
              <a:rPr lang="en-US" dirty="0"/>
              <a:t>.</a:t>
            </a:r>
          </a:p>
        </p:txBody>
      </p:sp>
    </p:spTree>
    <p:extLst>
      <p:ext uri="{BB962C8B-B14F-4D97-AF65-F5344CB8AC3E}">
        <p14:creationId xmlns:p14="http://schemas.microsoft.com/office/powerpoint/2010/main" val="113401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SSA-3288</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908036" y="136123"/>
            <a:ext cx="5180674" cy="6603800"/>
          </a:xfrm>
        </p:spPr>
      </p:pic>
      <p:sp>
        <p:nvSpPr>
          <p:cNvPr id="5" name="TextBox 4"/>
          <p:cNvSpPr txBox="1"/>
          <p:nvPr/>
        </p:nvSpPr>
        <p:spPr>
          <a:xfrm>
            <a:off x="463639" y="2614411"/>
            <a:ext cx="4378817" cy="2308324"/>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Both signed forms are sent to the local SSA office.</a:t>
            </a:r>
          </a:p>
          <a:p>
            <a:pPr marL="285750" indent="-285750">
              <a:buFont typeface="Arial" panose="020B0604020202020204" pitchFamily="34" charset="0"/>
              <a:buChar char="•"/>
            </a:pPr>
            <a:r>
              <a:rPr lang="en-US" sz="2400" dirty="0" smtClean="0"/>
              <a:t>Make sure everything is complete.</a:t>
            </a:r>
          </a:p>
          <a:p>
            <a:pPr marL="285750" indent="-285750">
              <a:buFont typeface="Arial" panose="020B0604020202020204" pitchFamily="34" charset="0"/>
              <a:buChar char="•"/>
            </a:pPr>
            <a:r>
              <a:rPr lang="en-US" sz="2400" dirty="0" smtClean="0"/>
              <a:t>Expect return report in approx. 1 week.</a:t>
            </a:r>
            <a:endParaRPr lang="en-US" sz="2400" dirty="0"/>
          </a:p>
        </p:txBody>
      </p:sp>
    </p:spTree>
    <p:extLst>
      <p:ext uri="{BB962C8B-B14F-4D97-AF65-F5344CB8AC3E}">
        <p14:creationId xmlns:p14="http://schemas.microsoft.com/office/powerpoint/2010/main" val="3551144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include on an information release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12819" y="2222500"/>
            <a:ext cx="8517508" cy="4323773"/>
          </a:xfrm>
        </p:spPr>
      </p:pic>
    </p:spTree>
    <p:extLst>
      <p:ext uri="{BB962C8B-B14F-4D97-AF65-F5344CB8AC3E}">
        <p14:creationId xmlns:p14="http://schemas.microsoft.com/office/powerpoint/2010/main" val="138995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idx="1"/>
          </p:nvPr>
        </p:nvSpPr>
        <p:spPr/>
        <p:txBody>
          <a:bodyPr/>
          <a:lstStyle/>
          <a:p>
            <a:r>
              <a:rPr lang="en-US" dirty="0" smtClean="0"/>
              <a:t>A BPQY is an important tool available to beneficiaries from SSA to assist with benefits planning. It can also be helpful with determining work history and other information.</a:t>
            </a:r>
          </a:p>
          <a:p>
            <a:r>
              <a:rPr lang="en-US" dirty="0" smtClean="0"/>
              <a:t>A beneficiary, payee, or authorized rep can obtain a BPQY. Other interested parties (like benefits counselors) can use form SSA-3288. </a:t>
            </a:r>
          </a:p>
          <a:p>
            <a:r>
              <a:rPr lang="en-US" dirty="0" smtClean="0"/>
              <a:t>You may create your own release forms but they must include all of the information included on form SSA-3328 or in the Social Security POMS 03305.001 and POMS 03320.020.</a:t>
            </a:r>
          </a:p>
          <a:p>
            <a:r>
              <a:rPr lang="en-US" dirty="0" smtClean="0"/>
              <a:t>Always feel free to request more information if it is for the benefit of </a:t>
            </a:r>
            <a:r>
              <a:rPr lang="en-US" smtClean="0"/>
              <a:t>your client.</a:t>
            </a:r>
            <a:endParaRPr lang="en-US" dirty="0" smtClean="0"/>
          </a:p>
          <a:p>
            <a:endParaRPr lang="en-US" dirty="0" smtClean="0"/>
          </a:p>
          <a:p>
            <a:endParaRPr lang="en-US" dirty="0"/>
          </a:p>
        </p:txBody>
      </p:sp>
    </p:spTree>
    <p:extLst>
      <p:ext uri="{BB962C8B-B14F-4D97-AF65-F5344CB8AC3E}">
        <p14:creationId xmlns:p14="http://schemas.microsoft.com/office/powerpoint/2010/main" val="5154999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9ECD33"/>
      </a:accent1>
      <a:accent2>
        <a:srgbClr val="E19933"/>
      </a:accent2>
      <a:accent3>
        <a:srgbClr val="DC5D3D"/>
      </a:accent3>
      <a:accent4>
        <a:srgbClr val="A967CB"/>
      </a:accent4>
      <a:accent5>
        <a:srgbClr val="5EA5DD"/>
      </a:accent5>
      <a:accent6>
        <a:srgbClr val="44BEA9"/>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98D1675B-7325-48AD-994B-0DEF3379A98D}"/>
    </a:ext>
  </a:extLst>
</a:theme>
</file>

<file path=docProps/app.xml><?xml version="1.0" encoding="utf-8"?>
<Properties xmlns="http://schemas.openxmlformats.org/officeDocument/2006/extended-properties" xmlns:vt="http://schemas.openxmlformats.org/officeDocument/2006/docPropsVTypes">
  <Template>TM03457503[[fn=Quotable]]</Template>
  <TotalTime>6351</TotalTime>
  <Words>284</Words>
  <Application>Microsoft Office PowerPoint</Application>
  <PresentationFormat>Widescreen</PresentationFormat>
  <Paragraphs>28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2</vt:lpstr>
      <vt:lpstr>Quotable</vt:lpstr>
      <vt:lpstr>Benefits Planning Query </vt:lpstr>
      <vt:lpstr>What is BPQY?</vt:lpstr>
      <vt:lpstr>What a BPQY can tell us:</vt:lpstr>
      <vt:lpstr>PowerPoint Presentation</vt:lpstr>
      <vt:lpstr>PowerPoint Presentation</vt:lpstr>
      <vt:lpstr>How to obtain a BPQY</vt:lpstr>
      <vt:lpstr>Sample SSA-3288</vt:lpstr>
      <vt:lpstr>What to include on an information release</vt:lpstr>
      <vt:lpstr>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Benefits Planning Query</dc:title>
  <dc:creator>Michelle Fassler</dc:creator>
  <cp:lastModifiedBy>LuAnn Kemna</cp:lastModifiedBy>
  <cp:revision>10</cp:revision>
  <dcterms:created xsi:type="dcterms:W3CDTF">2017-05-09T03:28:56Z</dcterms:created>
  <dcterms:modified xsi:type="dcterms:W3CDTF">2019-03-29T18:56:21Z</dcterms:modified>
</cp:coreProperties>
</file>