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77"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6" d="100"/>
          <a:sy n="76" d="100"/>
        </p:scale>
        <p:origin x="108" y="3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5167869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2292626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726985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smtClean="0"/>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8558588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9214864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9432544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2641507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15476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2587314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769359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330601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40319849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2417004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1136464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33463094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36636D-D922-432D-A958-524484B5923D}" type="datetimeFigureOut">
              <a:rPr lang="en-US" smtClean="0"/>
              <a:pPr/>
              <a:t>3/29/2019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1341690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E36636D-D922-432D-A958-524484B5923D}" type="datetimeFigureOut">
              <a:rPr lang="en-US" smtClean="0"/>
              <a:pPr/>
              <a:t>3/29/2019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F28FB93-0A08-4E7D-8E63-9EFA29F1E093}" type="slidenum">
              <a:rPr lang="en-US" smtClean="0"/>
              <a:pPr/>
              <a:t>‹#›</a:t>
            </a:fld>
            <a:endParaRPr lang="en-US" dirty="0"/>
          </a:p>
        </p:txBody>
      </p:sp>
    </p:spTree>
    <p:extLst>
      <p:ext uri="{BB962C8B-B14F-4D97-AF65-F5344CB8AC3E}">
        <p14:creationId xmlns:p14="http://schemas.microsoft.com/office/powerpoint/2010/main" val="2346084451"/>
      </p:ext>
    </p:extLst>
  </p:cSld>
  <p:clrMap bg1="dk1" tx1="lt1" bg2="dk2" tx2="lt2" accent1="accent1" accent2="accent2" accent3="accent3" accent4="accent4" accent5="accent5" accent6="accent6" hlink="hlink" folHlink="folHlink"/>
  <p:sldLayoutIdLst>
    <p:sldLayoutId id="2147483878" r:id="rId1"/>
    <p:sldLayoutId id="2147483879" r:id="rId2"/>
    <p:sldLayoutId id="2147483880" r:id="rId3"/>
    <p:sldLayoutId id="2147483881" r:id="rId4"/>
    <p:sldLayoutId id="2147483882" r:id="rId5"/>
    <p:sldLayoutId id="2147483883" r:id="rId6"/>
    <p:sldLayoutId id="2147483884" r:id="rId7"/>
    <p:sldLayoutId id="2147483885" r:id="rId8"/>
    <p:sldLayoutId id="2147483886" r:id="rId9"/>
    <p:sldLayoutId id="2147483887" r:id="rId10"/>
    <p:sldLayoutId id="2147483888" r:id="rId11"/>
    <p:sldLayoutId id="2147483889" r:id="rId12"/>
    <p:sldLayoutId id="2147483890" r:id="rId13"/>
    <p:sldLayoutId id="2147483891" r:id="rId14"/>
    <p:sldLayoutId id="2147483892" r:id="rId15"/>
    <p:sldLayoutId id="21474838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Understanding SGA</a:t>
            </a:r>
            <a:endParaRPr lang="en-US" dirty="0"/>
          </a:p>
        </p:txBody>
      </p:sp>
      <p:sp>
        <p:nvSpPr>
          <p:cNvPr id="3" name="Subtitle 2"/>
          <p:cNvSpPr>
            <a:spLocks noGrp="1"/>
          </p:cNvSpPr>
          <p:nvPr>
            <p:ph type="subTitle" idx="1"/>
          </p:nvPr>
        </p:nvSpPr>
        <p:spPr/>
        <p:txBody>
          <a:bodyPr>
            <a:normAutofit fontScale="92500" lnSpcReduction="10000"/>
          </a:bodyPr>
          <a:lstStyle/>
          <a:p>
            <a:r>
              <a:rPr lang="en-US" sz="3200" i="1" dirty="0" smtClean="0"/>
              <a:t>Substantial Gainful Activity</a:t>
            </a:r>
          </a:p>
          <a:p>
            <a:r>
              <a:rPr lang="en-US" sz="3200" i="1" dirty="0" smtClean="0"/>
              <a:t>Michelle Fassler</a:t>
            </a:r>
            <a:endParaRPr lang="en-US" sz="3200" i="1" dirty="0"/>
          </a:p>
        </p:txBody>
      </p:sp>
    </p:spTree>
    <p:extLst>
      <p:ext uri="{BB962C8B-B14F-4D97-AF65-F5344CB8AC3E}">
        <p14:creationId xmlns:p14="http://schemas.microsoft.com/office/powerpoint/2010/main" val="6992053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SGA?</a:t>
            </a:r>
            <a:endParaRPr lang="en-US" dirty="0"/>
          </a:p>
        </p:txBody>
      </p:sp>
      <p:sp>
        <p:nvSpPr>
          <p:cNvPr id="3" name="Content Placeholder 2"/>
          <p:cNvSpPr>
            <a:spLocks noGrp="1"/>
          </p:cNvSpPr>
          <p:nvPr>
            <p:ph idx="1"/>
          </p:nvPr>
        </p:nvSpPr>
        <p:spPr>
          <a:xfrm>
            <a:off x="677334" y="1481071"/>
            <a:ext cx="8596668" cy="4468968"/>
          </a:xfrm>
        </p:spPr>
        <p:txBody>
          <a:bodyPr>
            <a:normAutofit fontScale="85000" lnSpcReduction="10000"/>
          </a:bodyPr>
          <a:lstStyle/>
          <a:p>
            <a:r>
              <a:rPr lang="en-US" sz="2400" dirty="0" smtClean="0"/>
              <a:t>SSA </a:t>
            </a:r>
            <a:r>
              <a:rPr lang="en-US" sz="2400" dirty="0"/>
              <a:t>uses the term “substantial gainful activity” to describe a level of work activity and earnings</a:t>
            </a:r>
            <a:r>
              <a:rPr lang="en-US" sz="2400" dirty="0" smtClean="0"/>
              <a:t>.</a:t>
            </a:r>
          </a:p>
          <a:p>
            <a:r>
              <a:rPr lang="en-US" sz="2400" dirty="0" smtClean="0"/>
              <a:t>To be eligible for benefits, an individual must be unable to engage in SGA.</a:t>
            </a:r>
            <a:endParaRPr lang="en-US" sz="2400" dirty="0"/>
          </a:p>
          <a:p>
            <a:r>
              <a:rPr lang="en-US" sz="2400" dirty="0" smtClean="0"/>
              <a:t>Work </a:t>
            </a:r>
            <a:r>
              <a:rPr lang="en-US" sz="2400" dirty="0"/>
              <a:t>is “substantial” if it involves doing significant physical or mental activities or a combination of both. For work activity to be substantial, it does not need to be performed on a full-time basis.  </a:t>
            </a:r>
          </a:p>
          <a:p>
            <a:r>
              <a:rPr lang="en-US" sz="2400" dirty="0" smtClean="0"/>
              <a:t>Gainful </a:t>
            </a:r>
            <a:r>
              <a:rPr lang="en-US" sz="2400" dirty="0"/>
              <a:t>work activity is:</a:t>
            </a:r>
          </a:p>
          <a:p>
            <a:pPr marL="0" indent="0">
              <a:buNone/>
            </a:pPr>
            <a:r>
              <a:rPr lang="en-US" sz="2400" dirty="0"/>
              <a:t>Work performed for pay or profit; or</a:t>
            </a:r>
          </a:p>
          <a:p>
            <a:pPr marL="0" indent="0">
              <a:buNone/>
            </a:pPr>
            <a:r>
              <a:rPr lang="en-US" sz="2400" dirty="0"/>
              <a:t>Work of a nature generally performed for pay or profit; or</a:t>
            </a:r>
          </a:p>
          <a:p>
            <a:pPr marL="0" indent="0">
              <a:buNone/>
            </a:pPr>
            <a:r>
              <a:rPr lang="en-US" sz="2400" dirty="0"/>
              <a:t>Work intended for profit, whether or not a profit is realized</a:t>
            </a:r>
            <a:r>
              <a:rPr lang="en-US" sz="2400" dirty="0" smtClean="0"/>
              <a:t>.</a:t>
            </a:r>
          </a:p>
          <a:p>
            <a:r>
              <a:rPr lang="en-US" sz="2400" dirty="0" smtClean="0"/>
              <a:t>Final SGA Determinations are made by Social Security Administration</a:t>
            </a:r>
            <a:endParaRPr lang="en-US" sz="2400" dirty="0"/>
          </a:p>
          <a:p>
            <a:endParaRPr lang="en-US" sz="2400" dirty="0" smtClean="0"/>
          </a:p>
          <a:p>
            <a:endParaRPr lang="en-US" sz="2400" dirty="0"/>
          </a:p>
          <a:p>
            <a:endParaRPr lang="en-US" dirty="0"/>
          </a:p>
        </p:txBody>
      </p:sp>
    </p:spTree>
    <p:extLst>
      <p:ext uri="{BB962C8B-B14F-4D97-AF65-F5344CB8AC3E}">
        <p14:creationId xmlns:p14="http://schemas.microsoft.com/office/powerpoint/2010/main" val="2443111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779624" y="927279"/>
            <a:ext cx="8107384" cy="4741259"/>
          </a:xfrm>
        </p:spPr>
      </p:pic>
    </p:spTree>
    <p:extLst>
      <p:ext uri="{BB962C8B-B14F-4D97-AF65-F5344CB8AC3E}">
        <p14:creationId xmlns:p14="http://schemas.microsoft.com/office/powerpoint/2010/main" val="6880457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SGA and Employment</a:t>
            </a:r>
            <a:endParaRPr lang="en-US" dirty="0"/>
          </a:p>
        </p:txBody>
      </p:sp>
      <p:sp>
        <p:nvSpPr>
          <p:cNvPr id="4" name="Content Placeholder 3"/>
          <p:cNvSpPr>
            <a:spLocks noGrp="1"/>
          </p:cNvSpPr>
          <p:nvPr>
            <p:ph idx="1"/>
          </p:nvPr>
        </p:nvSpPr>
        <p:spPr>
          <a:xfrm>
            <a:off x="677334" y="1455313"/>
            <a:ext cx="8596668" cy="4586049"/>
          </a:xfrm>
        </p:spPr>
        <p:txBody>
          <a:bodyPr/>
          <a:lstStyle/>
          <a:p>
            <a:pPr marL="0" indent="0">
              <a:buNone/>
            </a:pPr>
            <a:r>
              <a:rPr lang="en-US" dirty="0" smtClean="0"/>
              <a:t>Claimants</a:t>
            </a:r>
          </a:p>
          <a:p>
            <a:r>
              <a:rPr lang="en-US" dirty="0" smtClean="0"/>
              <a:t>People can work before they are awarded benefits! Since an individual must be unable to engage in SGA, individuals should consider both the type of work and wage they are earning. </a:t>
            </a:r>
          </a:p>
          <a:p>
            <a:pPr marL="0" indent="0">
              <a:buNone/>
            </a:pPr>
            <a:r>
              <a:rPr lang="en-US" dirty="0" smtClean="0"/>
              <a:t>Beneficiaries</a:t>
            </a:r>
          </a:p>
          <a:p>
            <a:r>
              <a:rPr lang="en-US" dirty="0" smtClean="0"/>
              <a:t>SSI Recipients will receive SGA determinations periodically during Continuing Disability Reviews while employed</a:t>
            </a:r>
          </a:p>
          <a:p>
            <a:r>
              <a:rPr lang="en-US" dirty="0" smtClean="0"/>
              <a:t>SSDI/CDB Recipients have multiple phases in the return to work process. After an individual has exhausted their Trial Work Period, SGA becomes more important. </a:t>
            </a:r>
          </a:p>
          <a:p>
            <a:pPr marL="0" indent="0">
              <a:buNone/>
            </a:pPr>
            <a:endParaRPr lang="en-US" dirty="0" smtClean="0"/>
          </a:p>
        </p:txBody>
      </p:sp>
    </p:spTree>
    <p:extLst>
      <p:ext uri="{BB962C8B-B14F-4D97-AF65-F5344CB8AC3E}">
        <p14:creationId xmlns:p14="http://schemas.microsoft.com/office/powerpoint/2010/main" val="30495646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4303" y="419614"/>
            <a:ext cx="8596668" cy="1320800"/>
          </a:xfrm>
        </p:spPr>
        <p:txBody>
          <a:bodyPr/>
          <a:lstStyle/>
          <a:p>
            <a:r>
              <a:rPr lang="en-US" dirty="0" smtClean="0"/>
              <a:t>SGA and Employment</a:t>
            </a:r>
            <a:endParaRPr lang="en-US" dirty="0"/>
          </a:p>
        </p:txBody>
      </p:sp>
      <p:sp>
        <p:nvSpPr>
          <p:cNvPr id="5" name="Content Placeholder 4"/>
          <p:cNvSpPr txBox="1">
            <a:spLocks/>
          </p:cNvSpPr>
          <p:nvPr/>
        </p:nvSpPr>
        <p:spPr>
          <a:xfrm>
            <a:off x="574303" y="3193960"/>
            <a:ext cx="4800600" cy="2847401"/>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Higher SGA level for Beneficiaries who are Blind;</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Impairment Related Work Expenses (IRWE);</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Subsidy;</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endParaRPr kumimoji="0" lang="en-US" sz="2000" b="0" i="0" u="none" strike="noStrike" kern="1200" cap="none" spc="0" normalizeH="0" baseline="0" noProof="0" dirty="0">
              <a:ln>
                <a:noFill/>
              </a:ln>
              <a:solidFill>
                <a:sysClr val="windowText" lastClr="000000">
                  <a:lumMod val="65000"/>
                  <a:lumOff val="35000"/>
                </a:sysClr>
              </a:solidFill>
              <a:effectLst/>
              <a:uLnTx/>
              <a:uFillTx/>
              <a:latin typeface="Gill Sans MT"/>
              <a:ea typeface="+mn-ea"/>
              <a:cs typeface="+mn-cs"/>
            </a:endParaRPr>
          </a:p>
        </p:txBody>
      </p:sp>
      <p:sp>
        <p:nvSpPr>
          <p:cNvPr id="6" name="Content Placeholder 5"/>
          <p:cNvSpPr txBox="1">
            <a:spLocks/>
          </p:cNvSpPr>
          <p:nvPr/>
        </p:nvSpPr>
        <p:spPr>
          <a:xfrm>
            <a:off x="6056007" y="3193960"/>
            <a:ext cx="4800600" cy="1605009"/>
          </a:xfrm>
          <a:prstGeom prst="rect">
            <a:avLst/>
          </a:prstGeom>
        </p:spPr>
        <p:txBody>
          <a:bodyPr vert="horz" lIns="91440" tIns="45720" rIns="91440" bIns="45720" rtlCol="0">
            <a:normAutofit/>
          </a:bodyPr>
          <a:lstStyle>
            <a:lvl1pPr marL="228600" indent="-228600" algn="l" defTabSz="9144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9144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9144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2057400" indent="-228600" algn="l" defTabSz="9144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2057400" indent="-228600" algn="l" defTabSz="9144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a:lstStyle>
          <a:p>
            <a:pPr>
              <a:buClr>
                <a:srgbClr val="2A1A00"/>
              </a:buCl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Impairment-Related Work Expenses (IRWE);</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Char char="•"/>
              <a:tabLst/>
              <a:defRPr/>
            </a:pPr>
            <a:r>
              <a:rPr kumimoji="0" lang="en-US" sz="2000" b="0" i="0" u="none" strike="noStrike" kern="1200" cap="none" spc="0" normalizeH="0" baseline="0" noProof="0" dirty="0" smtClean="0">
                <a:ln>
                  <a:noFill/>
                </a:ln>
                <a:solidFill>
                  <a:schemeClr val="tx1"/>
                </a:solidFill>
                <a:effectLst/>
                <a:uLnTx/>
                <a:uFillTx/>
                <a:latin typeface="Gill Sans MT"/>
                <a:ea typeface="+mn-ea"/>
                <a:cs typeface="+mn-cs"/>
              </a:rPr>
              <a:t>Subsidy (only at initial application).</a:t>
            </a:r>
          </a:p>
          <a:p>
            <a:pPr marL="228600" marR="0" lvl="0" indent="-228600" algn="l" defTabSz="914400" rtl="0" eaLnBrk="1" fontAlgn="auto" latinLnBrk="0" hangingPunct="1">
              <a:lnSpc>
                <a:spcPct val="110000"/>
              </a:lnSpc>
              <a:spcBef>
                <a:spcPts val="700"/>
              </a:spcBef>
              <a:spcAft>
                <a:spcPts val="0"/>
              </a:spcAft>
              <a:buClr>
                <a:srgbClr val="2A1A00"/>
              </a:buClr>
              <a:buSzTx/>
              <a:buFont typeface="Arial" panose="020B0604020202020204" pitchFamily="34" charset="0"/>
              <a:buNone/>
              <a:tabLst/>
              <a:defRPr/>
            </a:pPr>
            <a:endParaRPr kumimoji="0" lang="en-US" sz="2000" b="0" i="0" u="none" strike="noStrike" kern="1200" cap="none" spc="0" normalizeH="0" baseline="0" noProof="0" dirty="0">
              <a:ln>
                <a:noFill/>
              </a:ln>
              <a:solidFill>
                <a:sysClr val="windowText" lastClr="000000">
                  <a:lumMod val="65000"/>
                  <a:lumOff val="35000"/>
                </a:sysClr>
              </a:solidFill>
              <a:effectLst/>
              <a:uLnTx/>
              <a:uFillTx/>
              <a:latin typeface="Gill Sans MT"/>
              <a:ea typeface="+mn-ea"/>
              <a:cs typeface="+mn-cs"/>
            </a:endParaRPr>
          </a:p>
        </p:txBody>
      </p:sp>
      <p:sp>
        <p:nvSpPr>
          <p:cNvPr id="7" name="TextBox 6"/>
          <p:cNvSpPr txBox="1"/>
          <p:nvPr/>
        </p:nvSpPr>
        <p:spPr>
          <a:xfrm>
            <a:off x="574303" y="1275009"/>
            <a:ext cx="8093178" cy="523220"/>
          </a:xfrm>
          <a:prstGeom prst="rect">
            <a:avLst/>
          </a:prstGeom>
          <a:noFill/>
        </p:spPr>
        <p:txBody>
          <a:bodyPr wrap="square" rtlCol="0">
            <a:spAutoFit/>
          </a:bodyPr>
          <a:lstStyle/>
          <a:p>
            <a:r>
              <a:rPr lang="en-US" sz="2800" dirty="0" smtClean="0"/>
              <a:t>Work Incentives available for SGA Determinations</a:t>
            </a:r>
            <a:endParaRPr lang="en-US" sz="2800" dirty="0"/>
          </a:p>
        </p:txBody>
      </p:sp>
      <p:sp>
        <p:nvSpPr>
          <p:cNvPr id="8" name="TextBox 7"/>
          <p:cNvSpPr txBox="1"/>
          <p:nvPr/>
        </p:nvSpPr>
        <p:spPr>
          <a:xfrm>
            <a:off x="824248" y="2807594"/>
            <a:ext cx="2550017" cy="369332"/>
          </a:xfrm>
          <a:prstGeom prst="rect">
            <a:avLst/>
          </a:prstGeom>
          <a:noFill/>
        </p:spPr>
        <p:txBody>
          <a:bodyPr wrap="square" rtlCol="0">
            <a:spAutoFit/>
          </a:bodyPr>
          <a:lstStyle/>
          <a:p>
            <a:r>
              <a:rPr lang="en-US" dirty="0" smtClean="0"/>
              <a:t>Title II - SSDI</a:t>
            </a:r>
            <a:endParaRPr lang="en-US" dirty="0"/>
          </a:p>
        </p:txBody>
      </p:sp>
      <p:sp>
        <p:nvSpPr>
          <p:cNvPr id="10" name="TextBox 9"/>
          <p:cNvSpPr txBox="1"/>
          <p:nvPr/>
        </p:nvSpPr>
        <p:spPr>
          <a:xfrm>
            <a:off x="6207617" y="2824628"/>
            <a:ext cx="2459864" cy="369332"/>
          </a:xfrm>
          <a:prstGeom prst="rect">
            <a:avLst/>
          </a:prstGeom>
          <a:noFill/>
        </p:spPr>
        <p:txBody>
          <a:bodyPr wrap="square" rtlCol="0">
            <a:spAutoFit/>
          </a:bodyPr>
          <a:lstStyle/>
          <a:p>
            <a:r>
              <a:rPr lang="en-US" dirty="0" smtClean="0"/>
              <a:t>Title XVI - SSI</a:t>
            </a:r>
            <a:endParaRPr lang="en-US" dirty="0"/>
          </a:p>
        </p:txBody>
      </p:sp>
    </p:spTree>
    <p:extLst>
      <p:ext uri="{BB962C8B-B14F-4D97-AF65-F5344CB8AC3E}">
        <p14:creationId xmlns:p14="http://schemas.microsoft.com/office/powerpoint/2010/main" val="16284947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677334" y="609600"/>
            <a:ext cx="9033336" cy="871470"/>
          </a:xfrm>
        </p:spPr>
        <p:txBody>
          <a:bodyPr>
            <a:normAutofit/>
          </a:bodyPr>
          <a:lstStyle/>
          <a:p>
            <a:r>
              <a:rPr lang="en-US" sz="2800" dirty="0" smtClean="0"/>
              <a:t>Examples of Deductible and Non-Deductible IRWEs</a:t>
            </a:r>
            <a:endParaRPr lang="en-US" sz="2800" dirty="0"/>
          </a:p>
        </p:txBody>
      </p:sp>
      <p:pic>
        <p:nvPicPr>
          <p:cNvPr id="8" name="Content Placeholder 7"/>
          <p:cNvPicPr>
            <a:picLocks noGrp="1" noChangeAspect="1"/>
          </p:cNvPicPr>
          <p:nvPr>
            <p:ph idx="1"/>
          </p:nvPr>
        </p:nvPicPr>
        <p:blipFill>
          <a:blip r:embed="rId2"/>
          <a:stretch>
            <a:fillRect/>
          </a:stretch>
        </p:blipFill>
        <p:spPr>
          <a:xfrm>
            <a:off x="1346612" y="1481070"/>
            <a:ext cx="7490634" cy="4729162"/>
          </a:xfrm>
          <a:prstGeom prst="rect">
            <a:avLst/>
          </a:prstGeom>
        </p:spPr>
      </p:pic>
    </p:spTree>
    <p:extLst>
      <p:ext uri="{BB962C8B-B14F-4D97-AF65-F5344CB8AC3E}">
        <p14:creationId xmlns:p14="http://schemas.microsoft.com/office/powerpoint/2010/main" val="1696913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Subsidy</a:t>
            </a:r>
            <a:endParaRPr lang="en-US" dirty="0"/>
          </a:p>
        </p:txBody>
      </p:sp>
      <p:sp>
        <p:nvSpPr>
          <p:cNvPr id="3" name="Content Placeholder 2"/>
          <p:cNvSpPr>
            <a:spLocks noGrp="1"/>
          </p:cNvSpPr>
          <p:nvPr>
            <p:ph idx="1"/>
          </p:nvPr>
        </p:nvSpPr>
        <p:spPr>
          <a:xfrm>
            <a:off x="677334" y="1622739"/>
            <a:ext cx="8596668" cy="4418624"/>
          </a:xfrm>
        </p:spPr>
        <p:txBody>
          <a:bodyPr>
            <a:normAutofit/>
          </a:bodyPr>
          <a:lstStyle/>
          <a:p>
            <a:r>
              <a:rPr lang="en-US" dirty="0"/>
              <a:t>An employer may subsidize the earnings of an employee with a serious </a:t>
            </a:r>
            <a:r>
              <a:rPr lang="en-US" dirty="0" smtClean="0"/>
              <a:t>disability by </a:t>
            </a:r>
            <a:r>
              <a:rPr lang="en-US" dirty="0"/>
              <a:t>paying more in wages than the reasonable value of the actual services performed. When this occurs, the excess will be regarded as a subsidy rather than earnings.</a:t>
            </a:r>
          </a:p>
          <a:p>
            <a:endParaRPr lang="en-US" dirty="0"/>
          </a:p>
          <a:p>
            <a:r>
              <a:rPr lang="en-US" dirty="0"/>
              <a:t>When that happens, the individual’s wages represent not only pay for their work product or effort, but also represents help from someone else, or higher pay than would be received by a nondisabled employee for the same work product.</a:t>
            </a:r>
          </a:p>
          <a:p>
            <a:pPr>
              <a:buNone/>
            </a:pPr>
            <a:endParaRPr lang="en-US" dirty="0"/>
          </a:p>
          <a:p>
            <a:r>
              <a:rPr lang="en-US" dirty="0" smtClean="0"/>
              <a:t>Any subsidy must </a:t>
            </a:r>
            <a:r>
              <a:rPr lang="en-US" dirty="0"/>
              <a:t>be verified with the employer.</a:t>
            </a:r>
          </a:p>
          <a:p>
            <a:endParaRPr lang="en-US" dirty="0"/>
          </a:p>
        </p:txBody>
      </p:sp>
    </p:spTree>
    <p:extLst>
      <p:ext uri="{BB962C8B-B14F-4D97-AF65-F5344CB8AC3E}">
        <p14:creationId xmlns:p14="http://schemas.microsoft.com/office/powerpoint/2010/main" val="1704575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Other important ways to help an individual with SGA</a:t>
            </a:r>
            <a:endParaRPr lang="en-US" dirty="0"/>
          </a:p>
        </p:txBody>
      </p:sp>
      <p:sp>
        <p:nvSpPr>
          <p:cNvPr id="3" name="Content Placeholder 2"/>
          <p:cNvSpPr>
            <a:spLocks noGrp="1"/>
          </p:cNvSpPr>
          <p:nvPr>
            <p:ph idx="1"/>
          </p:nvPr>
        </p:nvSpPr>
        <p:spPr/>
        <p:txBody>
          <a:bodyPr/>
          <a:lstStyle/>
          <a:p>
            <a:r>
              <a:rPr lang="en-US" dirty="0" smtClean="0"/>
              <a:t>Income averaging – Individuals who have varying wages from month to month can ask for income averaging. Sometimes this important step is not taken by a SSA rep. </a:t>
            </a:r>
          </a:p>
          <a:p>
            <a:r>
              <a:rPr lang="en-US" dirty="0" smtClean="0"/>
              <a:t>Report all wages in a timely manner. If wages are not reported, SSA will estimate wages. </a:t>
            </a:r>
          </a:p>
          <a:p>
            <a:r>
              <a:rPr lang="en-US" dirty="0" smtClean="0"/>
              <a:t>Assist individuals with tracking appropriate work incentives. (keep receipts, etc.)</a:t>
            </a:r>
          </a:p>
          <a:p>
            <a:r>
              <a:rPr lang="en-US" dirty="0" smtClean="0"/>
              <a:t>Stay aware of annual changes to SGA limit.</a:t>
            </a:r>
          </a:p>
          <a:p>
            <a:endParaRPr lang="en-US" dirty="0" smtClean="0"/>
          </a:p>
          <a:p>
            <a:pPr marL="0" indent="0">
              <a:buNone/>
            </a:pPr>
            <a:endParaRPr lang="en-US" dirty="0" smtClean="0"/>
          </a:p>
          <a:p>
            <a:endParaRPr lang="en-US" dirty="0"/>
          </a:p>
        </p:txBody>
      </p:sp>
    </p:spTree>
    <p:extLst>
      <p:ext uri="{BB962C8B-B14F-4D97-AF65-F5344CB8AC3E}">
        <p14:creationId xmlns:p14="http://schemas.microsoft.com/office/powerpoint/2010/main" val="10231521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a:t>
            </a:r>
            <a:endParaRPr lang="en-US" dirty="0"/>
          </a:p>
        </p:txBody>
      </p:sp>
      <p:sp>
        <p:nvSpPr>
          <p:cNvPr id="3" name="Content Placeholder 2"/>
          <p:cNvSpPr>
            <a:spLocks noGrp="1"/>
          </p:cNvSpPr>
          <p:nvPr>
            <p:ph idx="1"/>
          </p:nvPr>
        </p:nvSpPr>
        <p:spPr>
          <a:xfrm>
            <a:off x="677334" y="1262131"/>
            <a:ext cx="8596668" cy="4779232"/>
          </a:xfrm>
        </p:spPr>
        <p:txBody>
          <a:bodyPr/>
          <a:lstStyle/>
          <a:p>
            <a:r>
              <a:rPr lang="en-US" sz="2400" dirty="0" smtClean="0"/>
              <a:t>SGA is an important concept – whether or not a person can work at SGA level determines whether or not SSA considers them “disabled.”</a:t>
            </a:r>
          </a:p>
          <a:p>
            <a:r>
              <a:rPr lang="en-US" sz="2400" dirty="0" smtClean="0"/>
              <a:t>SGA is more than an absolute number.</a:t>
            </a:r>
          </a:p>
          <a:p>
            <a:r>
              <a:rPr lang="en-US" sz="2400" dirty="0" smtClean="0"/>
              <a:t>SGA can be reached with both paid and unpaid work.</a:t>
            </a:r>
          </a:p>
          <a:p>
            <a:r>
              <a:rPr lang="en-US" sz="2400" dirty="0" smtClean="0"/>
              <a:t>SGA is important for both beneficiaries and claimants.</a:t>
            </a:r>
          </a:p>
          <a:p>
            <a:r>
              <a:rPr lang="en-US" sz="2400" dirty="0" smtClean="0"/>
              <a:t>Work incentives are available for SGA determinations.</a:t>
            </a:r>
          </a:p>
          <a:p>
            <a:r>
              <a:rPr lang="en-US" sz="2400" dirty="0" smtClean="0"/>
              <a:t>While staff can assist with identifying appropriate work incentives, SSA makes all final SGA determinations.</a:t>
            </a:r>
          </a:p>
          <a:p>
            <a:endParaRPr lang="en-US" sz="2400" dirty="0" smtClean="0"/>
          </a:p>
          <a:p>
            <a:endParaRPr lang="en-US" dirty="0" smtClean="0"/>
          </a:p>
          <a:p>
            <a:endParaRPr lang="en-US" dirty="0"/>
          </a:p>
        </p:txBody>
      </p:sp>
    </p:spTree>
    <p:extLst>
      <p:ext uri="{BB962C8B-B14F-4D97-AF65-F5344CB8AC3E}">
        <p14:creationId xmlns:p14="http://schemas.microsoft.com/office/powerpoint/2010/main" val="2652630733"/>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359</TotalTime>
  <Words>523</Words>
  <Application>Microsoft Office PowerPoint</Application>
  <PresentationFormat>Widescreen</PresentationFormat>
  <Paragraphs>49</Paragraphs>
  <Slides>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Arial</vt:lpstr>
      <vt:lpstr>Gill Sans MT</vt:lpstr>
      <vt:lpstr>Trebuchet MS</vt:lpstr>
      <vt:lpstr>Wingdings 3</vt:lpstr>
      <vt:lpstr>Facet</vt:lpstr>
      <vt:lpstr>Understanding SGA</vt:lpstr>
      <vt:lpstr>What is SGA?</vt:lpstr>
      <vt:lpstr>PowerPoint Presentation</vt:lpstr>
      <vt:lpstr>SGA and Employment</vt:lpstr>
      <vt:lpstr>SGA and Employment</vt:lpstr>
      <vt:lpstr>Examples of Deductible and Non-Deductible IRWEs</vt:lpstr>
      <vt:lpstr>Subsidy</vt:lpstr>
      <vt:lpstr>Other important ways to help an individual with SGA</vt:lpstr>
      <vt:lpstr>Review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Understanding SGA</dc:title>
  <dc:creator>Michelle Fassler</dc:creator>
  <cp:lastModifiedBy>LuAnn Kemna</cp:lastModifiedBy>
  <cp:revision>11</cp:revision>
  <dcterms:created xsi:type="dcterms:W3CDTF">2017-05-08T23:34:18Z</dcterms:created>
  <dcterms:modified xsi:type="dcterms:W3CDTF">2019-03-29T18:58:32Z</dcterms:modified>
</cp:coreProperties>
</file>