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6"/>
  </p:notesMasterIdLst>
  <p:sldIdLst>
    <p:sldId id="258" r:id="rId5"/>
  </p:sldIdLst>
  <p:sldSz cx="43891200" cy="32918400"/>
  <p:notesSz cx="9144000" cy="6858000"/>
  <p:defaultTextStyle>
    <a:defPPr>
      <a:defRPr lang="en-US"/>
    </a:defPPr>
    <a:lvl1pPr marL="0" algn="l" defTabSz="3686677" rtl="0" eaLnBrk="1" latinLnBrk="0" hangingPunct="1">
      <a:defRPr sz="7300" kern="1200">
        <a:solidFill>
          <a:schemeClr val="tx1"/>
        </a:solidFill>
        <a:latin typeface="+mn-lt"/>
        <a:ea typeface="+mn-ea"/>
        <a:cs typeface="+mn-cs"/>
      </a:defRPr>
    </a:lvl1pPr>
    <a:lvl2pPr marL="1843338" algn="l" defTabSz="3686677" rtl="0" eaLnBrk="1" latinLnBrk="0" hangingPunct="1">
      <a:defRPr sz="7300" kern="1200">
        <a:solidFill>
          <a:schemeClr val="tx1"/>
        </a:solidFill>
        <a:latin typeface="+mn-lt"/>
        <a:ea typeface="+mn-ea"/>
        <a:cs typeface="+mn-cs"/>
      </a:defRPr>
    </a:lvl2pPr>
    <a:lvl3pPr marL="3686677" algn="l" defTabSz="3686677" rtl="0" eaLnBrk="1" latinLnBrk="0" hangingPunct="1">
      <a:defRPr sz="7300" kern="1200">
        <a:solidFill>
          <a:schemeClr val="tx1"/>
        </a:solidFill>
        <a:latin typeface="+mn-lt"/>
        <a:ea typeface="+mn-ea"/>
        <a:cs typeface="+mn-cs"/>
      </a:defRPr>
    </a:lvl3pPr>
    <a:lvl4pPr marL="5530014" algn="l" defTabSz="3686677" rtl="0" eaLnBrk="1" latinLnBrk="0" hangingPunct="1">
      <a:defRPr sz="7300" kern="1200">
        <a:solidFill>
          <a:schemeClr val="tx1"/>
        </a:solidFill>
        <a:latin typeface="+mn-lt"/>
        <a:ea typeface="+mn-ea"/>
        <a:cs typeface="+mn-cs"/>
      </a:defRPr>
    </a:lvl4pPr>
    <a:lvl5pPr marL="7373353" algn="l" defTabSz="3686677" rtl="0" eaLnBrk="1" latinLnBrk="0" hangingPunct="1">
      <a:defRPr sz="7300" kern="1200">
        <a:solidFill>
          <a:schemeClr val="tx1"/>
        </a:solidFill>
        <a:latin typeface="+mn-lt"/>
        <a:ea typeface="+mn-ea"/>
        <a:cs typeface="+mn-cs"/>
      </a:defRPr>
    </a:lvl5pPr>
    <a:lvl6pPr marL="9216691" algn="l" defTabSz="3686677" rtl="0" eaLnBrk="1" latinLnBrk="0" hangingPunct="1">
      <a:defRPr sz="7300" kern="1200">
        <a:solidFill>
          <a:schemeClr val="tx1"/>
        </a:solidFill>
        <a:latin typeface="+mn-lt"/>
        <a:ea typeface="+mn-ea"/>
        <a:cs typeface="+mn-cs"/>
      </a:defRPr>
    </a:lvl6pPr>
    <a:lvl7pPr marL="11060030" algn="l" defTabSz="3686677" rtl="0" eaLnBrk="1" latinLnBrk="0" hangingPunct="1">
      <a:defRPr sz="7300" kern="1200">
        <a:solidFill>
          <a:schemeClr val="tx1"/>
        </a:solidFill>
        <a:latin typeface="+mn-lt"/>
        <a:ea typeface="+mn-ea"/>
        <a:cs typeface="+mn-cs"/>
      </a:defRPr>
    </a:lvl7pPr>
    <a:lvl8pPr marL="12903368" algn="l" defTabSz="3686677" rtl="0" eaLnBrk="1" latinLnBrk="0" hangingPunct="1">
      <a:defRPr sz="7300" kern="1200">
        <a:solidFill>
          <a:schemeClr val="tx1"/>
        </a:solidFill>
        <a:latin typeface="+mn-lt"/>
        <a:ea typeface="+mn-ea"/>
        <a:cs typeface="+mn-cs"/>
      </a:defRPr>
    </a:lvl8pPr>
    <a:lvl9pPr marL="14746705" algn="l" defTabSz="3686677"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0CED6"/>
    <a:srgbClr val="425563"/>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autoAdjust="0"/>
    <p:restoredTop sz="86429"/>
  </p:normalViewPr>
  <p:slideViewPr>
    <p:cSldViewPr snapToGrid="0" snapToObjects="1">
      <p:cViewPr varScale="1">
        <p:scale>
          <a:sx n="15" d="100"/>
          <a:sy n="15" d="100"/>
        </p:scale>
        <p:origin x="1482" y="13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t>Gender of Population</a:t>
            </a:r>
            <a:endParaRPr lang="en-US" sz="28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FEBF3DD-24B8-9D40-ABEB-B4A0E772B6FC}" type="datetimeFigureOut">
              <a:rPr lang="en-US" smtClean="0"/>
              <a:t>3/24/2020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3686677" rtl="0" eaLnBrk="1" latinLnBrk="0" hangingPunct="1">
      <a:defRPr sz="4800" kern="1200">
        <a:solidFill>
          <a:schemeClr val="tx1"/>
        </a:solidFill>
        <a:latin typeface="+mn-lt"/>
        <a:ea typeface="+mn-ea"/>
        <a:cs typeface="+mn-cs"/>
      </a:defRPr>
    </a:lvl1pPr>
    <a:lvl2pPr marL="1843338" algn="l" defTabSz="3686677" rtl="0" eaLnBrk="1" latinLnBrk="0" hangingPunct="1">
      <a:defRPr sz="4800" kern="1200">
        <a:solidFill>
          <a:schemeClr val="tx1"/>
        </a:solidFill>
        <a:latin typeface="+mn-lt"/>
        <a:ea typeface="+mn-ea"/>
        <a:cs typeface="+mn-cs"/>
      </a:defRPr>
    </a:lvl2pPr>
    <a:lvl3pPr marL="3686677" algn="l" defTabSz="3686677" rtl="0" eaLnBrk="1" latinLnBrk="0" hangingPunct="1">
      <a:defRPr sz="4800" kern="1200">
        <a:solidFill>
          <a:schemeClr val="tx1"/>
        </a:solidFill>
        <a:latin typeface="+mn-lt"/>
        <a:ea typeface="+mn-ea"/>
        <a:cs typeface="+mn-cs"/>
      </a:defRPr>
    </a:lvl3pPr>
    <a:lvl4pPr marL="5530014" algn="l" defTabSz="3686677" rtl="0" eaLnBrk="1" latinLnBrk="0" hangingPunct="1">
      <a:defRPr sz="4800" kern="1200">
        <a:solidFill>
          <a:schemeClr val="tx1"/>
        </a:solidFill>
        <a:latin typeface="+mn-lt"/>
        <a:ea typeface="+mn-ea"/>
        <a:cs typeface="+mn-cs"/>
      </a:defRPr>
    </a:lvl4pPr>
    <a:lvl5pPr marL="7373353" algn="l" defTabSz="3686677" rtl="0" eaLnBrk="1" latinLnBrk="0" hangingPunct="1">
      <a:defRPr sz="4800" kern="1200">
        <a:solidFill>
          <a:schemeClr val="tx1"/>
        </a:solidFill>
        <a:latin typeface="+mn-lt"/>
        <a:ea typeface="+mn-ea"/>
        <a:cs typeface="+mn-cs"/>
      </a:defRPr>
    </a:lvl5pPr>
    <a:lvl6pPr marL="9216691" algn="l" defTabSz="3686677" rtl="0" eaLnBrk="1" latinLnBrk="0" hangingPunct="1">
      <a:defRPr sz="4800" kern="1200">
        <a:solidFill>
          <a:schemeClr val="tx1"/>
        </a:solidFill>
        <a:latin typeface="+mn-lt"/>
        <a:ea typeface="+mn-ea"/>
        <a:cs typeface="+mn-cs"/>
      </a:defRPr>
    </a:lvl6pPr>
    <a:lvl7pPr marL="11060030" algn="l" defTabSz="3686677" rtl="0" eaLnBrk="1" latinLnBrk="0" hangingPunct="1">
      <a:defRPr sz="4800" kern="1200">
        <a:solidFill>
          <a:schemeClr val="tx1"/>
        </a:solidFill>
        <a:latin typeface="+mn-lt"/>
        <a:ea typeface="+mn-ea"/>
        <a:cs typeface="+mn-cs"/>
      </a:defRPr>
    </a:lvl7pPr>
    <a:lvl8pPr marL="12903368" algn="l" defTabSz="3686677" rtl="0" eaLnBrk="1" latinLnBrk="0" hangingPunct="1">
      <a:defRPr sz="4800" kern="1200">
        <a:solidFill>
          <a:schemeClr val="tx1"/>
        </a:solidFill>
        <a:latin typeface="+mn-lt"/>
        <a:ea typeface="+mn-ea"/>
        <a:cs typeface="+mn-cs"/>
      </a:defRPr>
    </a:lvl8pPr>
    <a:lvl9pPr marL="14746705" algn="l" defTabSz="3686677"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570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159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391866" rtl="0" eaLnBrk="1" latinLnBrk="0" hangingPunct="1">
        <a:spcBef>
          <a:spcPct val="0"/>
        </a:spcBef>
        <a:buNone/>
        <a:defRPr sz="3800" kern="1200">
          <a:solidFill>
            <a:schemeClr val="tx1"/>
          </a:solidFill>
          <a:latin typeface="+mj-lt"/>
          <a:ea typeface="+mj-ea"/>
          <a:cs typeface="+mj-cs"/>
        </a:defRPr>
      </a:lvl1pPr>
    </p:titleStyle>
    <p:bodyStyle>
      <a:lvl1pPr marL="293900" indent="-293900" algn="l" defTabSz="391866" rtl="0" eaLnBrk="1" latinLnBrk="0" hangingPunct="1">
        <a:spcBef>
          <a:spcPct val="20000"/>
        </a:spcBef>
        <a:buFont typeface="Arial"/>
        <a:buChar char="•"/>
        <a:defRPr sz="2700" kern="1200">
          <a:solidFill>
            <a:schemeClr val="tx1"/>
          </a:solidFill>
          <a:latin typeface="+mn-lt"/>
          <a:ea typeface="+mn-ea"/>
          <a:cs typeface="+mn-cs"/>
        </a:defRPr>
      </a:lvl1pPr>
      <a:lvl2pPr marL="636782" indent="-244916" algn="l" defTabSz="391866" rtl="0" eaLnBrk="1" latinLnBrk="0" hangingPunct="1">
        <a:spcBef>
          <a:spcPct val="20000"/>
        </a:spcBef>
        <a:buFont typeface="Arial"/>
        <a:buChar char="–"/>
        <a:defRPr sz="2400" kern="1200">
          <a:solidFill>
            <a:schemeClr val="tx1"/>
          </a:solidFill>
          <a:latin typeface="+mn-lt"/>
          <a:ea typeface="+mn-ea"/>
          <a:cs typeface="+mn-cs"/>
        </a:defRPr>
      </a:lvl2pPr>
      <a:lvl3pPr marL="979665" indent="-195933" algn="l" defTabSz="391866" rtl="0" eaLnBrk="1" latinLnBrk="0" hangingPunct="1">
        <a:spcBef>
          <a:spcPct val="20000"/>
        </a:spcBef>
        <a:buFont typeface="Arial"/>
        <a:buChar char="•"/>
        <a:defRPr sz="2100" kern="1200">
          <a:solidFill>
            <a:schemeClr val="tx1"/>
          </a:solidFill>
          <a:latin typeface="+mn-lt"/>
          <a:ea typeface="+mn-ea"/>
          <a:cs typeface="+mn-cs"/>
        </a:defRPr>
      </a:lvl3pPr>
      <a:lvl4pPr marL="1371531" indent="-195933" algn="l" defTabSz="391866" rtl="0" eaLnBrk="1" latinLnBrk="0" hangingPunct="1">
        <a:spcBef>
          <a:spcPct val="20000"/>
        </a:spcBef>
        <a:buFont typeface="Arial"/>
        <a:buChar char="–"/>
        <a:defRPr sz="1700" kern="1200">
          <a:solidFill>
            <a:schemeClr val="tx1"/>
          </a:solidFill>
          <a:latin typeface="+mn-lt"/>
          <a:ea typeface="+mn-ea"/>
          <a:cs typeface="+mn-cs"/>
        </a:defRPr>
      </a:lvl4pPr>
      <a:lvl5pPr marL="1763398" indent="-195933" algn="l" defTabSz="391866" rtl="0" eaLnBrk="1" latinLnBrk="0" hangingPunct="1">
        <a:spcBef>
          <a:spcPct val="20000"/>
        </a:spcBef>
        <a:buFont typeface="Arial"/>
        <a:buChar char="»"/>
        <a:defRPr sz="1700" kern="1200">
          <a:solidFill>
            <a:schemeClr val="tx1"/>
          </a:solidFill>
          <a:latin typeface="+mn-lt"/>
          <a:ea typeface="+mn-ea"/>
          <a:cs typeface="+mn-cs"/>
        </a:defRPr>
      </a:lvl5pPr>
      <a:lvl6pPr marL="2155264" indent="-195933" algn="l" defTabSz="391866" rtl="0" eaLnBrk="1" latinLnBrk="0" hangingPunct="1">
        <a:spcBef>
          <a:spcPct val="20000"/>
        </a:spcBef>
        <a:buFont typeface="Arial"/>
        <a:buChar char="•"/>
        <a:defRPr sz="1700" kern="1200">
          <a:solidFill>
            <a:schemeClr val="tx1"/>
          </a:solidFill>
          <a:latin typeface="+mn-lt"/>
          <a:ea typeface="+mn-ea"/>
          <a:cs typeface="+mn-cs"/>
        </a:defRPr>
      </a:lvl6pPr>
      <a:lvl7pPr marL="2547130" indent="-195933" algn="l" defTabSz="391866" rtl="0" eaLnBrk="1" latinLnBrk="0" hangingPunct="1">
        <a:spcBef>
          <a:spcPct val="20000"/>
        </a:spcBef>
        <a:buFont typeface="Arial"/>
        <a:buChar char="•"/>
        <a:defRPr sz="1700" kern="1200">
          <a:solidFill>
            <a:schemeClr val="tx1"/>
          </a:solidFill>
          <a:latin typeface="+mn-lt"/>
          <a:ea typeface="+mn-ea"/>
          <a:cs typeface="+mn-cs"/>
        </a:defRPr>
      </a:lvl7pPr>
      <a:lvl8pPr marL="2938996" indent="-195933" algn="l" defTabSz="391866" rtl="0" eaLnBrk="1" latinLnBrk="0" hangingPunct="1">
        <a:spcBef>
          <a:spcPct val="20000"/>
        </a:spcBef>
        <a:buFont typeface="Arial"/>
        <a:buChar char="•"/>
        <a:defRPr sz="1700" kern="1200">
          <a:solidFill>
            <a:schemeClr val="tx1"/>
          </a:solidFill>
          <a:latin typeface="+mn-lt"/>
          <a:ea typeface="+mn-ea"/>
          <a:cs typeface="+mn-cs"/>
        </a:defRPr>
      </a:lvl8pPr>
      <a:lvl9pPr marL="3330862" indent="-195933" algn="l" defTabSz="39186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91866" rtl="0" eaLnBrk="1" latinLnBrk="0" hangingPunct="1">
        <a:defRPr sz="1500" kern="1200">
          <a:solidFill>
            <a:schemeClr val="tx1"/>
          </a:solidFill>
          <a:latin typeface="+mn-lt"/>
          <a:ea typeface="+mn-ea"/>
          <a:cs typeface="+mn-cs"/>
        </a:defRPr>
      </a:lvl1pPr>
      <a:lvl2pPr marL="391866" algn="l" defTabSz="391866" rtl="0" eaLnBrk="1" latinLnBrk="0" hangingPunct="1">
        <a:defRPr sz="1500" kern="1200">
          <a:solidFill>
            <a:schemeClr val="tx1"/>
          </a:solidFill>
          <a:latin typeface="+mn-lt"/>
          <a:ea typeface="+mn-ea"/>
          <a:cs typeface="+mn-cs"/>
        </a:defRPr>
      </a:lvl2pPr>
      <a:lvl3pPr marL="783732" algn="l" defTabSz="391866" rtl="0" eaLnBrk="1" latinLnBrk="0" hangingPunct="1">
        <a:defRPr sz="1500" kern="1200">
          <a:solidFill>
            <a:schemeClr val="tx1"/>
          </a:solidFill>
          <a:latin typeface="+mn-lt"/>
          <a:ea typeface="+mn-ea"/>
          <a:cs typeface="+mn-cs"/>
        </a:defRPr>
      </a:lvl3pPr>
      <a:lvl4pPr marL="1175598" algn="l" defTabSz="391866" rtl="0" eaLnBrk="1" latinLnBrk="0" hangingPunct="1">
        <a:defRPr sz="1500" kern="1200">
          <a:solidFill>
            <a:schemeClr val="tx1"/>
          </a:solidFill>
          <a:latin typeface="+mn-lt"/>
          <a:ea typeface="+mn-ea"/>
          <a:cs typeface="+mn-cs"/>
        </a:defRPr>
      </a:lvl4pPr>
      <a:lvl5pPr marL="1567464" algn="l" defTabSz="391866" rtl="0" eaLnBrk="1" latinLnBrk="0" hangingPunct="1">
        <a:defRPr sz="1500" kern="1200">
          <a:solidFill>
            <a:schemeClr val="tx1"/>
          </a:solidFill>
          <a:latin typeface="+mn-lt"/>
          <a:ea typeface="+mn-ea"/>
          <a:cs typeface="+mn-cs"/>
        </a:defRPr>
      </a:lvl5pPr>
      <a:lvl6pPr marL="1959331" algn="l" defTabSz="391866" rtl="0" eaLnBrk="1" latinLnBrk="0" hangingPunct="1">
        <a:defRPr sz="1500" kern="1200">
          <a:solidFill>
            <a:schemeClr val="tx1"/>
          </a:solidFill>
          <a:latin typeface="+mn-lt"/>
          <a:ea typeface="+mn-ea"/>
          <a:cs typeface="+mn-cs"/>
        </a:defRPr>
      </a:lvl6pPr>
      <a:lvl7pPr marL="2351197" algn="l" defTabSz="391866" rtl="0" eaLnBrk="1" latinLnBrk="0" hangingPunct="1">
        <a:defRPr sz="1500" kern="1200">
          <a:solidFill>
            <a:schemeClr val="tx1"/>
          </a:solidFill>
          <a:latin typeface="+mn-lt"/>
          <a:ea typeface="+mn-ea"/>
          <a:cs typeface="+mn-cs"/>
        </a:defRPr>
      </a:lvl7pPr>
      <a:lvl8pPr marL="2743063" algn="l" defTabSz="391866" rtl="0" eaLnBrk="1" latinLnBrk="0" hangingPunct="1">
        <a:defRPr sz="1500" kern="1200">
          <a:solidFill>
            <a:schemeClr val="tx1"/>
          </a:solidFill>
          <a:latin typeface="+mn-lt"/>
          <a:ea typeface="+mn-ea"/>
          <a:cs typeface="+mn-cs"/>
        </a:defRPr>
      </a:lvl8pPr>
      <a:lvl9pPr marL="3134929" algn="l" defTabSz="3918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flipH="1">
            <a:off x="979716" y="29848629"/>
            <a:ext cx="42127713" cy="0"/>
          </a:xfrm>
          <a:prstGeom prst="line">
            <a:avLst/>
          </a:prstGeom>
          <a:ln w="28575" cmpd="sng">
            <a:solidFill>
              <a:srgbClr val="5E0009"/>
            </a:solidFill>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979714" y="5003074"/>
            <a:ext cx="9993086" cy="24453669"/>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4" name="Rectangle 43"/>
          <p:cNvSpPr/>
          <p:nvPr/>
        </p:nvSpPr>
        <p:spPr>
          <a:xfrm>
            <a:off x="11691257" y="5003074"/>
            <a:ext cx="20704628" cy="17146786"/>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6" name="Rectangle 45"/>
          <p:cNvSpPr/>
          <p:nvPr/>
        </p:nvSpPr>
        <p:spPr>
          <a:xfrm>
            <a:off x="33114343" y="5003075"/>
            <a:ext cx="9993086" cy="8431173"/>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7" name="Snip Single Corner Rectangle 46"/>
          <p:cNvSpPr/>
          <p:nvPr/>
        </p:nvSpPr>
        <p:spPr>
          <a:xfrm flipH="1">
            <a:off x="978432" y="4343400"/>
            <a:ext cx="9994367"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48" name="Snip Single Corner Rectangle 47"/>
          <p:cNvSpPr/>
          <p:nvPr/>
        </p:nvSpPr>
        <p:spPr>
          <a:xfrm flipH="1">
            <a:off x="11691256" y="4148538"/>
            <a:ext cx="20704629"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50" name="Snip Single Corner Rectangle 49"/>
          <p:cNvSpPr/>
          <p:nvPr/>
        </p:nvSpPr>
        <p:spPr>
          <a:xfrm flipH="1">
            <a:off x="33114343" y="4148537"/>
            <a:ext cx="9993086"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51" name="Snip Single Corner Rectangle 50"/>
          <p:cNvSpPr/>
          <p:nvPr/>
        </p:nvSpPr>
        <p:spPr>
          <a:xfrm flipH="1">
            <a:off x="914400" y="574766"/>
            <a:ext cx="42127714" cy="3213463"/>
          </a:xfrm>
          <a:prstGeom prst="snip1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grpSp>
        <p:nvGrpSpPr>
          <p:cNvPr id="52" name="Group 51"/>
          <p:cNvGrpSpPr/>
          <p:nvPr/>
        </p:nvGrpSpPr>
        <p:grpSpPr>
          <a:xfrm>
            <a:off x="2018402" y="-8124"/>
            <a:ext cx="3668585" cy="2201150"/>
            <a:chOff x="1795622" y="2672712"/>
            <a:chExt cx="4280016" cy="2568008"/>
          </a:xfrm>
          <a:solidFill>
            <a:srgbClr val="5E0009"/>
          </a:solidFill>
        </p:grpSpPr>
        <p:sp>
          <p:nvSpPr>
            <p:cNvPr id="53" name="Rectangle 52"/>
            <p:cNvSpPr/>
            <p:nvPr userDrawn="1"/>
          </p:nvSpPr>
          <p:spPr>
            <a:xfrm>
              <a:off x="5222169" y="2672712"/>
              <a:ext cx="853469" cy="256800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userDrawn="1"/>
          </p:nvSpPr>
          <p:spPr>
            <a:xfrm>
              <a:off x="3506720" y="2672712"/>
              <a:ext cx="853469" cy="256800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userDrawn="1"/>
          </p:nvSpPr>
          <p:spPr>
            <a:xfrm>
              <a:off x="1795622" y="2672712"/>
              <a:ext cx="853469" cy="256800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1175657" y="4607278"/>
            <a:ext cx="9666514" cy="1187135"/>
          </a:xfrm>
          <a:prstGeom prst="rect">
            <a:avLst/>
          </a:prstGeom>
          <a:noFill/>
        </p:spPr>
        <p:txBody>
          <a:bodyPr wrap="square" lIns="78373" tIns="39187" rIns="78373" bIns="39187" rtlCol="0">
            <a:spAutoFit/>
          </a:bodyPr>
          <a:lstStyle/>
          <a:p>
            <a:pPr algn="ctr"/>
            <a:r>
              <a:rPr lang="en-US" sz="7200" b="1" dirty="0" smtClean="0">
                <a:solidFill>
                  <a:srgbClr val="FFFFFF"/>
                </a:solidFill>
                <a:latin typeface="Georgia"/>
                <a:cs typeface="Georgia"/>
              </a:rPr>
              <a:t>Mission and Motto</a:t>
            </a:r>
            <a:endParaRPr lang="en-US" sz="7200" b="1" dirty="0">
              <a:solidFill>
                <a:srgbClr val="FFFFFF"/>
              </a:solidFill>
              <a:latin typeface="Georgia"/>
              <a:cs typeface="Georgia"/>
            </a:endParaRPr>
          </a:p>
        </p:txBody>
      </p:sp>
      <p:sp>
        <p:nvSpPr>
          <p:cNvPr id="3" name="TextBox 2"/>
          <p:cNvSpPr txBox="1"/>
          <p:nvPr/>
        </p:nvSpPr>
        <p:spPr>
          <a:xfrm>
            <a:off x="15746061" y="4310286"/>
            <a:ext cx="15320618" cy="1187135"/>
          </a:xfrm>
          <a:prstGeom prst="rect">
            <a:avLst/>
          </a:prstGeom>
          <a:noFill/>
        </p:spPr>
        <p:txBody>
          <a:bodyPr wrap="square" lIns="78373" tIns="39187" rIns="78373" bIns="39187" rtlCol="0">
            <a:spAutoFit/>
          </a:bodyPr>
          <a:lstStyle/>
          <a:p>
            <a:pPr algn="ctr"/>
            <a:r>
              <a:rPr lang="en-US" sz="7200" b="1" dirty="0" smtClean="0">
                <a:solidFill>
                  <a:srgbClr val="FFFFFF"/>
                </a:solidFill>
                <a:latin typeface="Georgia"/>
                <a:cs typeface="Georgia"/>
              </a:rPr>
              <a:t>Activities and Initiatives</a:t>
            </a:r>
            <a:r>
              <a:rPr lang="en-US" sz="7200" b="1" dirty="0">
                <a:solidFill>
                  <a:srgbClr val="FFFFFF"/>
                </a:solidFill>
                <a:latin typeface="Georgia"/>
                <a:cs typeface="Georgia"/>
              </a:rPr>
              <a:t>	</a:t>
            </a:r>
          </a:p>
        </p:txBody>
      </p:sp>
      <p:sp>
        <p:nvSpPr>
          <p:cNvPr id="5" name="TextBox 4"/>
          <p:cNvSpPr txBox="1"/>
          <p:nvPr/>
        </p:nvSpPr>
        <p:spPr>
          <a:xfrm>
            <a:off x="33227910" y="4548344"/>
            <a:ext cx="9666514" cy="1187135"/>
          </a:xfrm>
          <a:prstGeom prst="rect">
            <a:avLst/>
          </a:prstGeom>
          <a:noFill/>
        </p:spPr>
        <p:txBody>
          <a:bodyPr wrap="square" lIns="78373" tIns="39187" rIns="78373" bIns="39187" rtlCol="0">
            <a:spAutoFit/>
          </a:bodyPr>
          <a:lstStyle/>
          <a:p>
            <a:pPr algn="ctr"/>
            <a:r>
              <a:rPr lang="en-US" sz="7200" b="1" dirty="0" smtClean="0">
                <a:solidFill>
                  <a:srgbClr val="FFFFFF"/>
                </a:solidFill>
                <a:latin typeface="Georgia"/>
                <a:cs typeface="Georgia"/>
              </a:rPr>
              <a:t>Current Target</a:t>
            </a:r>
            <a:endParaRPr lang="en-US" sz="7200" b="1" dirty="0">
              <a:solidFill>
                <a:srgbClr val="FFFFFF"/>
              </a:solidFill>
              <a:latin typeface="Georgia"/>
              <a:cs typeface="Georgia"/>
            </a:endParaRPr>
          </a:p>
        </p:txBody>
      </p:sp>
      <p:sp>
        <p:nvSpPr>
          <p:cNvPr id="6" name="Snip Diagonal Corner Rectangle 5"/>
          <p:cNvSpPr/>
          <p:nvPr/>
        </p:nvSpPr>
        <p:spPr>
          <a:xfrm flipH="1">
            <a:off x="979716" y="11727914"/>
            <a:ext cx="9993086" cy="1724297"/>
          </a:xfrm>
          <a:prstGeom prst="snip2DiagRect">
            <a:avLst/>
          </a:prstGeom>
          <a:solidFill>
            <a:srgbClr val="00B050"/>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dirty="0"/>
          </a:p>
        </p:txBody>
      </p:sp>
      <p:sp>
        <p:nvSpPr>
          <p:cNvPr id="7" name="TextBox 6"/>
          <p:cNvSpPr txBox="1"/>
          <p:nvPr/>
        </p:nvSpPr>
        <p:spPr>
          <a:xfrm>
            <a:off x="985489" y="11960759"/>
            <a:ext cx="9666514" cy="1187135"/>
          </a:xfrm>
          <a:prstGeom prst="rect">
            <a:avLst/>
          </a:prstGeom>
          <a:noFill/>
        </p:spPr>
        <p:txBody>
          <a:bodyPr wrap="square" lIns="78373" tIns="39187" rIns="78373" bIns="39187" rtlCol="0">
            <a:spAutoFit/>
          </a:bodyPr>
          <a:lstStyle/>
          <a:p>
            <a:pPr algn="ctr"/>
            <a:r>
              <a:rPr lang="en-US" sz="7200" b="1" dirty="0" smtClean="0">
                <a:solidFill>
                  <a:srgbClr val="FFFFFF"/>
                </a:solidFill>
                <a:latin typeface="Georgia"/>
                <a:cs typeface="Georgia"/>
              </a:rPr>
              <a:t>Utilized for</a:t>
            </a:r>
            <a:endParaRPr lang="en-US" sz="7200" b="1" dirty="0">
              <a:solidFill>
                <a:srgbClr val="FFFFFF"/>
              </a:solidFill>
              <a:latin typeface="Georgia"/>
              <a:cs typeface="Georgia"/>
            </a:endParaRPr>
          </a:p>
        </p:txBody>
      </p:sp>
      <p:sp>
        <p:nvSpPr>
          <p:cNvPr id="11" name="Rectangle 10"/>
          <p:cNvSpPr/>
          <p:nvPr/>
        </p:nvSpPr>
        <p:spPr>
          <a:xfrm>
            <a:off x="11855817" y="22796544"/>
            <a:ext cx="20344125" cy="6284990"/>
          </a:xfrm>
          <a:prstGeom prst="rect">
            <a:avLst/>
          </a:prstGeom>
          <a:noFill/>
          <a:ln w="457200" cmpd="sng">
            <a:solidFill>
              <a:schemeClr val="bg2">
                <a:lumMod val="10000"/>
              </a:schemeClr>
            </a:solidFill>
            <a:miter lim="800000"/>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15" name="TextBox 14"/>
          <p:cNvSpPr txBox="1"/>
          <p:nvPr/>
        </p:nvSpPr>
        <p:spPr>
          <a:xfrm>
            <a:off x="9403360" y="906790"/>
            <a:ext cx="23710983" cy="2325908"/>
          </a:xfrm>
          <a:prstGeom prst="rect">
            <a:avLst/>
          </a:prstGeom>
          <a:noFill/>
        </p:spPr>
        <p:txBody>
          <a:bodyPr wrap="square" lIns="78373" tIns="39187" rIns="78373" bIns="39187" rtlCol="0">
            <a:spAutoFit/>
          </a:bodyPr>
          <a:lstStyle/>
          <a:p>
            <a:pPr algn="ctr"/>
            <a:r>
              <a:rPr lang="en-US" b="1" dirty="0" smtClean="0">
                <a:latin typeface="Arial"/>
                <a:cs typeface="Arial"/>
              </a:rPr>
              <a:t>Staff Reinforcement Program at </a:t>
            </a:r>
            <a:r>
              <a:rPr lang="en-US" b="1" dirty="0" err="1" smtClean="0">
                <a:latin typeface="Arial"/>
                <a:cs typeface="Arial"/>
              </a:rPr>
              <a:t>Audrian</a:t>
            </a:r>
            <a:r>
              <a:rPr lang="en-US" b="1" dirty="0" smtClean="0">
                <a:latin typeface="Arial"/>
                <a:cs typeface="Arial"/>
              </a:rPr>
              <a:t> Developmental Disabilities Services</a:t>
            </a:r>
            <a:endParaRPr lang="en-US" dirty="0">
              <a:latin typeface="Arial"/>
              <a:cs typeface="Arial"/>
            </a:endParaRPr>
          </a:p>
        </p:txBody>
      </p:sp>
      <p:sp>
        <p:nvSpPr>
          <p:cNvPr id="20" name="Rectangle 19"/>
          <p:cNvSpPr/>
          <p:nvPr/>
        </p:nvSpPr>
        <p:spPr>
          <a:xfrm>
            <a:off x="6325717" y="5691540"/>
            <a:ext cx="4778261" cy="6616314"/>
          </a:xfrm>
          <a:prstGeom prst="rect">
            <a:avLst/>
          </a:prstGeom>
        </p:spPr>
        <p:txBody>
          <a:bodyPr wrap="square" lIns="78373" tIns="39187" rIns="78373" bIns="39187">
            <a:spAutoFit/>
          </a:bodyPr>
          <a:lstStyle/>
          <a:p>
            <a:pPr indent="786454">
              <a:lnSpc>
                <a:spcPct val="120000"/>
              </a:lnSpc>
            </a:pPr>
            <a:endParaRPr lang="en-US" sz="2700" dirty="0">
              <a:cs typeface="Arial"/>
            </a:endParaRPr>
          </a:p>
          <a:p>
            <a:pPr indent="786454">
              <a:lnSpc>
                <a:spcPct val="120000"/>
              </a:lnSpc>
            </a:pPr>
            <a:r>
              <a:rPr lang="en-US" sz="6000" b="1" dirty="0" smtClean="0"/>
              <a:t>S</a:t>
            </a:r>
            <a:r>
              <a:rPr lang="en-US" sz="6000" dirty="0" smtClean="0"/>
              <a:t>upport</a:t>
            </a:r>
          </a:p>
          <a:p>
            <a:pPr indent="786454">
              <a:lnSpc>
                <a:spcPct val="120000"/>
              </a:lnSpc>
            </a:pPr>
            <a:r>
              <a:rPr lang="en-US" sz="6000" b="1" dirty="0" smtClean="0"/>
              <a:t>M</a:t>
            </a:r>
            <a:r>
              <a:rPr lang="en-US" sz="6000" dirty="0" smtClean="0"/>
              <a:t>otivation</a:t>
            </a:r>
          </a:p>
          <a:p>
            <a:pPr indent="786454">
              <a:lnSpc>
                <a:spcPct val="120000"/>
              </a:lnSpc>
            </a:pPr>
            <a:r>
              <a:rPr lang="en-US" sz="6000" b="1" dirty="0" smtClean="0"/>
              <a:t>I</a:t>
            </a:r>
            <a:r>
              <a:rPr lang="en-US" sz="6000" dirty="0" smtClean="0"/>
              <a:t>ntegrity</a:t>
            </a:r>
          </a:p>
          <a:p>
            <a:pPr indent="786454">
              <a:lnSpc>
                <a:spcPct val="120000"/>
              </a:lnSpc>
            </a:pPr>
            <a:r>
              <a:rPr lang="en-US" sz="6000" b="1" dirty="0" smtClean="0"/>
              <a:t>L</a:t>
            </a:r>
            <a:r>
              <a:rPr lang="en-US" sz="6000" dirty="0" smtClean="0"/>
              <a:t>ead</a:t>
            </a:r>
          </a:p>
          <a:p>
            <a:pPr indent="786454">
              <a:lnSpc>
                <a:spcPct val="120000"/>
              </a:lnSpc>
            </a:pPr>
            <a:r>
              <a:rPr lang="en-US" sz="6000" b="1" dirty="0" smtClean="0"/>
              <a:t>E</a:t>
            </a:r>
            <a:r>
              <a:rPr lang="en-US" sz="6000" dirty="0" smtClean="0"/>
              <a:t>ngage</a:t>
            </a:r>
            <a:endParaRPr lang="en-US" sz="6000" dirty="0"/>
          </a:p>
          <a:p>
            <a:pPr indent="786454">
              <a:lnSpc>
                <a:spcPct val="120000"/>
              </a:lnSpc>
            </a:pPr>
            <a:endParaRPr lang="en-US" sz="2700" dirty="0">
              <a:latin typeface="Arial"/>
              <a:cs typeface="Arial"/>
            </a:endParaRPr>
          </a:p>
        </p:txBody>
      </p:sp>
      <p:grpSp>
        <p:nvGrpSpPr>
          <p:cNvPr id="21" name="Group 20"/>
          <p:cNvGrpSpPr/>
          <p:nvPr/>
        </p:nvGrpSpPr>
        <p:grpSpPr>
          <a:xfrm>
            <a:off x="12141173" y="22607060"/>
            <a:ext cx="1722560" cy="1033535"/>
            <a:chOff x="14538838" y="24472836"/>
            <a:chExt cx="2009653" cy="1205791"/>
          </a:xfrm>
        </p:grpSpPr>
        <p:sp>
          <p:nvSpPr>
            <p:cNvPr id="22" name="Rectangle 21"/>
            <p:cNvSpPr/>
            <p:nvPr/>
          </p:nvSpPr>
          <p:spPr>
            <a:xfrm>
              <a:off x="14538838" y="24472836"/>
              <a:ext cx="404311" cy="1205791"/>
            </a:xfrm>
            <a:prstGeom prst="rect">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5341509" y="24472836"/>
              <a:ext cx="404311" cy="1205791"/>
            </a:xfrm>
            <a:prstGeom prst="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6144180" y="24472836"/>
              <a:ext cx="404311" cy="1205791"/>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Shape 129"/>
          <p:cNvSpPr/>
          <p:nvPr/>
        </p:nvSpPr>
        <p:spPr>
          <a:xfrm>
            <a:off x="1884455" y="30053928"/>
            <a:ext cx="8132803" cy="2407940"/>
          </a:xfrm>
          <a:prstGeom prst="rect">
            <a:avLst/>
          </a:prstGeom>
          <a:ln w="12700">
            <a:miter lim="400000"/>
          </a:ln>
          <a:extLst>
            <a:ext uri="{C572A759-6A51-4108-AA02-DFA0A04FC94B}">
              <ma14:wrappingTextBoxFlag xmlns="" xmlns:ma14="http://schemas.microsoft.com/office/mac/drawingml/2011/main" val="1"/>
            </a:ext>
          </a:extLst>
        </p:spPr>
        <p:txBody>
          <a:bodyPr wrap="square" lIns="49326" tIns="49326" rIns="49326" bIns="49326">
            <a:spAutoFit/>
          </a:bodyPr>
          <a:lstStyle/>
          <a:p>
            <a:pPr algn="ctr" defTabSz="2909798">
              <a:defRPr sz="3200"/>
            </a:pPr>
            <a:r>
              <a:rPr lang="en-US" sz="3000" b="1" dirty="0"/>
              <a:t>Contact Information: </a:t>
            </a:r>
          </a:p>
          <a:p>
            <a:pPr algn="ctr" defTabSz="2909798">
              <a:defRPr sz="3200"/>
            </a:pPr>
            <a:r>
              <a:rPr lang="en-US" sz="2400" dirty="0" smtClean="0"/>
              <a:t>Name, Title</a:t>
            </a:r>
            <a:endParaRPr sz="2400" dirty="0"/>
          </a:p>
          <a:p>
            <a:pPr algn="ctr" defTabSz="2909798">
              <a:defRPr sz="3200"/>
            </a:pPr>
            <a:r>
              <a:rPr lang="en-US" sz="2400" dirty="0" smtClean="0"/>
              <a:t>Agency</a:t>
            </a:r>
            <a:endParaRPr sz="2400" dirty="0"/>
          </a:p>
          <a:p>
            <a:pPr algn="ctr" defTabSz="2909798">
              <a:defRPr sz="3200"/>
            </a:pPr>
            <a:r>
              <a:rPr lang="en-US" sz="2400" dirty="0" smtClean="0"/>
              <a:t>Address</a:t>
            </a:r>
            <a:endParaRPr lang="en-US" sz="2400" dirty="0"/>
          </a:p>
          <a:p>
            <a:pPr algn="ctr" defTabSz="2909798">
              <a:defRPr sz="3200"/>
            </a:pPr>
            <a:r>
              <a:rPr lang="en-US" sz="2400" dirty="0" smtClean="0"/>
              <a:t>Email</a:t>
            </a:r>
          </a:p>
          <a:p>
            <a:pPr algn="ctr" defTabSz="2909798">
              <a:defRPr sz="3200"/>
            </a:pPr>
            <a:r>
              <a:rPr lang="en-US" sz="2400" dirty="0"/>
              <a:t>P</a:t>
            </a:r>
            <a:r>
              <a:rPr lang="en-US" sz="2400" dirty="0" smtClean="0"/>
              <a:t>hone</a:t>
            </a:r>
            <a:endParaRPr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4762" y="30116417"/>
            <a:ext cx="2562583" cy="235300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2940" y="30053928"/>
            <a:ext cx="3382349" cy="2525487"/>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9892" y="30223410"/>
            <a:ext cx="10293575" cy="2115675"/>
          </a:xfrm>
          <a:prstGeom prst="rect">
            <a:avLst/>
          </a:prstGeom>
        </p:spPr>
      </p:pic>
      <p:graphicFrame>
        <p:nvGraphicFramePr>
          <p:cNvPr id="34" name="Chart 33"/>
          <p:cNvGraphicFramePr/>
          <p:nvPr>
            <p:extLst>
              <p:ext uri="{D42A27DB-BD31-4B8C-83A1-F6EECF244321}">
                <p14:modId xmlns:p14="http://schemas.microsoft.com/office/powerpoint/2010/main" val="644548529"/>
              </p:ext>
            </p:extLst>
          </p:nvPr>
        </p:nvGraphicFramePr>
        <p:xfrm>
          <a:off x="1877052" y="23488630"/>
          <a:ext cx="8263723" cy="5498957"/>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865099" y="13574150"/>
            <a:ext cx="9601200" cy="15327273"/>
          </a:xfrm>
          <a:prstGeom prst="rect">
            <a:avLst/>
          </a:prstGeom>
          <a:noFill/>
        </p:spPr>
        <p:txBody>
          <a:bodyPr wrap="square" rtlCol="0">
            <a:spAutoFit/>
          </a:bodyPr>
          <a:lstStyle/>
          <a:p>
            <a:pPr marL="857250" indent="-857250">
              <a:lnSpc>
                <a:spcPct val="150000"/>
              </a:lnSpc>
              <a:buFont typeface="Courier New" panose="02070309020205020404" pitchFamily="49" charset="0"/>
              <a:buChar char="o"/>
            </a:pPr>
            <a:r>
              <a:rPr lang="en-US" sz="6000" dirty="0" smtClean="0"/>
              <a:t>retention</a:t>
            </a:r>
            <a:endParaRPr lang="en-US" sz="6000" dirty="0"/>
          </a:p>
          <a:p>
            <a:pPr marL="857250" indent="-857250">
              <a:lnSpc>
                <a:spcPct val="150000"/>
              </a:lnSpc>
              <a:buFont typeface="Courier New" panose="02070309020205020404" pitchFamily="49" charset="0"/>
              <a:buChar char="o"/>
            </a:pPr>
            <a:r>
              <a:rPr lang="en-US" sz="6000" dirty="0" smtClean="0"/>
              <a:t>feel </a:t>
            </a:r>
            <a:r>
              <a:rPr lang="en-US" sz="6000" dirty="0"/>
              <a:t>good moments</a:t>
            </a:r>
          </a:p>
          <a:p>
            <a:pPr marL="857250" indent="-857250">
              <a:lnSpc>
                <a:spcPct val="150000"/>
              </a:lnSpc>
              <a:buFont typeface="Courier New" panose="02070309020205020404" pitchFamily="49" charset="0"/>
              <a:buChar char="o"/>
            </a:pPr>
            <a:r>
              <a:rPr lang="en-US" sz="6000" dirty="0" smtClean="0"/>
              <a:t>staff </a:t>
            </a:r>
            <a:r>
              <a:rPr lang="en-US" sz="6000" dirty="0"/>
              <a:t>incentives for extra work</a:t>
            </a:r>
          </a:p>
          <a:p>
            <a:pPr marL="857250" indent="-857250">
              <a:lnSpc>
                <a:spcPct val="150000"/>
              </a:lnSpc>
              <a:buFont typeface="Courier New" panose="02070309020205020404" pitchFamily="49" charset="0"/>
              <a:buChar char="o"/>
            </a:pPr>
            <a:r>
              <a:rPr lang="en-US" sz="6000" dirty="0" smtClean="0"/>
              <a:t>team </a:t>
            </a:r>
            <a:r>
              <a:rPr lang="en-US" sz="6000" dirty="0"/>
              <a:t>building opportunities </a:t>
            </a:r>
          </a:p>
          <a:p>
            <a:pPr marL="857250" indent="-857250">
              <a:lnSpc>
                <a:spcPct val="150000"/>
              </a:lnSpc>
              <a:buFont typeface="Courier New" panose="02070309020205020404" pitchFamily="49" charset="0"/>
              <a:buChar char="o"/>
            </a:pPr>
            <a:r>
              <a:rPr lang="en-US" sz="6000" dirty="0" smtClean="0"/>
              <a:t>motivation</a:t>
            </a:r>
            <a:endParaRPr lang="en-US" sz="6000" dirty="0"/>
          </a:p>
          <a:p>
            <a:pPr marL="857250" indent="-857250">
              <a:lnSpc>
                <a:spcPct val="150000"/>
              </a:lnSpc>
              <a:buFont typeface="Courier New" panose="02070309020205020404" pitchFamily="49" charset="0"/>
              <a:buChar char="o"/>
            </a:pPr>
            <a:r>
              <a:rPr lang="en-US" sz="6000" dirty="0" smtClean="0"/>
              <a:t>remembering </a:t>
            </a:r>
            <a:r>
              <a:rPr lang="en-US" sz="6000" dirty="0"/>
              <a:t>Agency motto and Mission Statement</a:t>
            </a:r>
          </a:p>
          <a:p>
            <a:pPr marL="857250" indent="-857250">
              <a:lnSpc>
                <a:spcPct val="150000"/>
              </a:lnSpc>
              <a:buFont typeface="Courier New" panose="02070309020205020404" pitchFamily="49" charset="0"/>
              <a:buChar char="o"/>
            </a:pPr>
            <a:r>
              <a:rPr lang="en-US" sz="6000" dirty="0" smtClean="0"/>
              <a:t>appreciation </a:t>
            </a:r>
            <a:endParaRPr lang="en-US" sz="6000" dirty="0"/>
          </a:p>
        </p:txBody>
      </p:sp>
      <p:sp>
        <p:nvSpPr>
          <p:cNvPr id="10" name="TextBox 9"/>
          <p:cNvSpPr txBox="1"/>
          <p:nvPr/>
        </p:nvSpPr>
        <p:spPr>
          <a:xfrm>
            <a:off x="33529910" y="6298858"/>
            <a:ext cx="9797143" cy="6555641"/>
          </a:xfrm>
          <a:prstGeom prst="rect">
            <a:avLst/>
          </a:prstGeom>
          <a:noFill/>
        </p:spPr>
        <p:txBody>
          <a:bodyPr wrap="square" rtlCol="0">
            <a:spAutoFit/>
          </a:bodyPr>
          <a:lstStyle/>
          <a:p>
            <a:pPr marL="857250" indent="-857250">
              <a:buFont typeface="Courier New" panose="02070309020205020404" pitchFamily="49" charset="0"/>
              <a:buChar char="o"/>
            </a:pPr>
            <a:r>
              <a:rPr lang="en-US" sz="6000" dirty="0" smtClean="0"/>
              <a:t>Program </a:t>
            </a:r>
            <a:r>
              <a:rPr lang="en-US" sz="6000" dirty="0"/>
              <a:t>Managers are </a:t>
            </a:r>
            <a:r>
              <a:rPr lang="en-US" sz="6000" dirty="0" smtClean="0"/>
              <a:t>encouraging </a:t>
            </a:r>
            <a:r>
              <a:rPr lang="en-US" sz="6000" dirty="0"/>
              <a:t>employees to remember our </a:t>
            </a:r>
            <a:r>
              <a:rPr lang="en-US" sz="6000" dirty="0" smtClean="0"/>
              <a:t>motto, SMILE, and </a:t>
            </a:r>
            <a:r>
              <a:rPr lang="en-US" sz="6000" dirty="0"/>
              <a:t>our Agency Mission </a:t>
            </a:r>
            <a:r>
              <a:rPr lang="en-US" sz="6000" dirty="0" smtClean="0"/>
              <a:t>Statement-rewarding </a:t>
            </a:r>
            <a:r>
              <a:rPr lang="en-US" sz="6000" dirty="0"/>
              <a:t>with an item such as “fuzzy socks” </a:t>
            </a:r>
            <a:r>
              <a:rPr lang="en-US" sz="6000" dirty="0" smtClean="0"/>
              <a:t>.</a:t>
            </a:r>
            <a:endParaRPr lang="en-US" sz="6000" dirty="0"/>
          </a:p>
        </p:txBody>
      </p:sp>
      <p:sp>
        <p:nvSpPr>
          <p:cNvPr id="56" name="TextBox 55"/>
          <p:cNvSpPr txBox="1"/>
          <p:nvPr/>
        </p:nvSpPr>
        <p:spPr>
          <a:xfrm>
            <a:off x="11902744" y="6068778"/>
            <a:ext cx="10214402" cy="15788938"/>
          </a:xfrm>
          <a:prstGeom prst="rect">
            <a:avLst/>
          </a:prstGeom>
          <a:noFill/>
        </p:spPr>
        <p:txBody>
          <a:bodyPr wrap="square" rtlCol="0">
            <a:spAutoFit/>
          </a:bodyPr>
          <a:lstStyle/>
          <a:p>
            <a:pPr marL="857250" indent="-857250">
              <a:buFont typeface="Courier New" panose="02070309020205020404" pitchFamily="49" charset="0"/>
              <a:buChar char="o"/>
            </a:pPr>
            <a:r>
              <a:rPr lang="en-US" sz="6000" dirty="0" smtClean="0"/>
              <a:t>Annual Chili </a:t>
            </a:r>
            <a:r>
              <a:rPr lang="en-US" sz="6000" dirty="0"/>
              <a:t>cook off </a:t>
            </a:r>
          </a:p>
          <a:p>
            <a:pPr marL="857250" indent="-857250">
              <a:buFont typeface="Courier New" panose="02070309020205020404" pitchFamily="49" charset="0"/>
              <a:buChar char="o"/>
            </a:pPr>
            <a:r>
              <a:rPr lang="en-US" sz="6000" dirty="0" smtClean="0"/>
              <a:t>Spring and Fall food truck</a:t>
            </a:r>
          </a:p>
          <a:p>
            <a:pPr marL="857250" indent="-857250">
              <a:buFont typeface="Courier New" panose="02070309020205020404" pitchFamily="49" charset="0"/>
              <a:buChar char="o"/>
            </a:pPr>
            <a:r>
              <a:rPr lang="en-US" sz="6000" dirty="0"/>
              <a:t>Easter and </a:t>
            </a:r>
            <a:r>
              <a:rPr lang="en-US" sz="6000" dirty="0" smtClean="0"/>
              <a:t>Halloween Children’s </a:t>
            </a:r>
            <a:r>
              <a:rPr lang="en-US" sz="6000" dirty="0"/>
              <a:t>Book give </a:t>
            </a:r>
            <a:r>
              <a:rPr lang="en-US" sz="6000" dirty="0" smtClean="0"/>
              <a:t>away</a:t>
            </a:r>
          </a:p>
          <a:p>
            <a:pPr marL="857250" indent="-857250">
              <a:buFont typeface="Courier New" panose="02070309020205020404" pitchFamily="49" charset="0"/>
              <a:buChar char="o"/>
            </a:pPr>
            <a:r>
              <a:rPr lang="en-US" sz="6000" dirty="0" smtClean="0"/>
              <a:t>Ice cream truck 4 times a summer </a:t>
            </a:r>
          </a:p>
          <a:p>
            <a:pPr marL="857250" indent="-857250">
              <a:buFont typeface="Courier New" panose="02070309020205020404" pitchFamily="49" charset="0"/>
              <a:buChar char="o"/>
            </a:pPr>
            <a:r>
              <a:rPr lang="en-US" sz="6000" dirty="0" smtClean="0"/>
              <a:t>“Spirit </a:t>
            </a:r>
            <a:r>
              <a:rPr lang="en-US" sz="6000" dirty="0"/>
              <a:t>Week” twice a year for staff fun and team building</a:t>
            </a:r>
          </a:p>
          <a:p>
            <a:pPr marL="857250" indent="-857250">
              <a:buFont typeface="Courier New" panose="02070309020205020404" pitchFamily="49" charset="0"/>
              <a:buChar char="o"/>
            </a:pPr>
            <a:r>
              <a:rPr lang="en-US" sz="6000" dirty="0" smtClean="0"/>
              <a:t>Decorate outside at </a:t>
            </a:r>
            <a:r>
              <a:rPr lang="en-US" sz="6000" dirty="0"/>
              <a:t>group homes in fall and winter with </a:t>
            </a:r>
            <a:r>
              <a:rPr lang="en-US" sz="6000" dirty="0" smtClean="0"/>
              <a:t>recognition</a:t>
            </a:r>
          </a:p>
          <a:p>
            <a:pPr marL="857250" indent="-857250">
              <a:buFont typeface="Courier New" panose="02070309020205020404" pitchFamily="49" charset="0"/>
              <a:buChar char="o"/>
            </a:pPr>
            <a:r>
              <a:rPr lang="en-US" sz="6000" dirty="0" smtClean="0"/>
              <a:t>Christmas </a:t>
            </a:r>
            <a:r>
              <a:rPr lang="en-US" sz="6000" dirty="0"/>
              <a:t>party </a:t>
            </a:r>
            <a:endParaRPr lang="en-US" sz="6000" dirty="0" smtClean="0"/>
          </a:p>
          <a:p>
            <a:pPr marL="857250" indent="-857250">
              <a:buFont typeface="Courier New" panose="02070309020205020404" pitchFamily="49" charset="0"/>
              <a:buChar char="o"/>
            </a:pPr>
            <a:r>
              <a:rPr lang="en-US" sz="6000" dirty="0" smtClean="0"/>
              <a:t>Staff </a:t>
            </a:r>
            <a:r>
              <a:rPr lang="en-US" sz="6000" dirty="0"/>
              <a:t>to lunch at Christmas for Christmas</a:t>
            </a:r>
            <a:r>
              <a:rPr lang="en-US" sz="6000" dirty="0" smtClean="0"/>
              <a:t>!</a:t>
            </a:r>
            <a:r>
              <a:rPr lang="en-US" sz="6000" dirty="0"/>
              <a:t> </a:t>
            </a:r>
            <a:endParaRPr lang="en-US" sz="6000" dirty="0" smtClean="0"/>
          </a:p>
          <a:p>
            <a:pPr marL="857250" indent="-857250">
              <a:buFont typeface="Courier New" panose="02070309020205020404" pitchFamily="49" charset="0"/>
              <a:buChar char="o"/>
            </a:pPr>
            <a:r>
              <a:rPr lang="en-US" sz="6000" dirty="0" smtClean="0"/>
              <a:t>Agency </a:t>
            </a:r>
            <a:r>
              <a:rPr lang="en-US" sz="6000" dirty="0"/>
              <a:t>swag provided at Christmas (2018-Hoodies, 2017-Mug and Pen</a:t>
            </a:r>
            <a:r>
              <a:rPr lang="en-US" sz="6000" dirty="0" smtClean="0"/>
              <a:t>)</a:t>
            </a:r>
            <a:endParaRPr lang="en-US" sz="6000" dirty="0"/>
          </a:p>
        </p:txBody>
      </p:sp>
      <p:sp>
        <p:nvSpPr>
          <p:cNvPr id="13" name="TextBox 12"/>
          <p:cNvSpPr txBox="1"/>
          <p:nvPr/>
        </p:nvSpPr>
        <p:spPr>
          <a:xfrm>
            <a:off x="22393129" y="5993816"/>
            <a:ext cx="10320423" cy="15788938"/>
          </a:xfrm>
          <a:prstGeom prst="rect">
            <a:avLst/>
          </a:prstGeom>
          <a:noFill/>
        </p:spPr>
        <p:txBody>
          <a:bodyPr wrap="square" rtlCol="0">
            <a:spAutoFit/>
          </a:bodyPr>
          <a:lstStyle/>
          <a:p>
            <a:pPr marL="857250" indent="-857250">
              <a:buFont typeface="Courier New" panose="02070309020205020404" pitchFamily="49" charset="0"/>
              <a:buChar char="o"/>
            </a:pPr>
            <a:r>
              <a:rPr lang="en-US" sz="6000" dirty="0"/>
              <a:t>Agency </a:t>
            </a:r>
            <a:r>
              <a:rPr lang="en-US" sz="6000" dirty="0" smtClean="0"/>
              <a:t>t-shirts, </a:t>
            </a:r>
            <a:r>
              <a:rPr lang="en-US" sz="6000" dirty="0"/>
              <a:t>at least once a year to all staff</a:t>
            </a:r>
          </a:p>
          <a:p>
            <a:pPr marL="857250" indent="-857250">
              <a:buFont typeface="Courier New" panose="02070309020205020404" pitchFamily="49" charset="0"/>
              <a:buChar char="o"/>
            </a:pPr>
            <a:r>
              <a:rPr lang="en-US" sz="6000" dirty="0" smtClean="0"/>
              <a:t>Meals </a:t>
            </a:r>
            <a:r>
              <a:rPr lang="en-US" sz="6000" dirty="0"/>
              <a:t>provided at </a:t>
            </a:r>
            <a:r>
              <a:rPr lang="en-US" sz="6000" dirty="0" smtClean="0"/>
              <a:t>meetings</a:t>
            </a:r>
            <a:endParaRPr lang="en-US" sz="6000" dirty="0"/>
          </a:p>
          <a:p>
            <a:pPr marL="857250" indent="-857250">
              <a:buFont typeface="Courier New" panose="02070309020205020404" pitchFamily="49" charset="0"/>
              <a:buChar char="o"/>
            </a:pPr>
            <a:r>
              <a:rPr lang="en-US" sz="6000" dirty="0" smtClean="0"/>
              <a:t>Birthday cards for all staff</a:t>
            </a:r>
            <a:endParaRPr lang="en-US" sz="6000" dirty="0"/>
          </a:p>
          <a:p>
            <a:pPr marL="857250" indent="-857250">
              <a:buFont typeface="Courier New" panose="02070309020205020404" pitchFamily="49" charset="0"/>
              <a:buChar char="o"/>
            </a:pPr>
            <a:r>
              <a:rPr lang="en-US" sz="6000" dirty="0"/>
              <a:t>Candy bar to staff on every work </a:t>
            </a:r>
            <a:r>
              <a:rPr lang="en-US" sz="6000" dirty="0" smtClean="0"/>
              <a:t>anniversary</a:t>
            </a:r>
          </a:p>
          <a:p>
            <a:pPr marL="857250" indent="-857250">
              <a:buFont typeface="Courier New" panose="02070309020205020404" pitchFamily="49" charset="0"/>
              <a:buChar char="o"/>
            </a:pPr>
            <a:r>
              <a:rPr lang="en-US" sz="6000" dirty="0"/>
              <a:t>C</a:t>
            </a:r>
            <a:r>
              <a:rPr lang="en-US" sz="6000" dirty="0" smtClean="0"/>
              <a:t>ertificate </a:t>
            </a:r>
            <a:r>
              <a:rPr lang="en-US" sz="6000" dirty="0"/>
              <a:t>and a giant candy bar for 1</a:t>
            </a:r>
            <a:r>
              <a:rPr lang="en-US" sz="6000" baseline="30000" dirty="0"/>
              <a:t>st</a:t>
            </a:r>
            <a:r>
              <a:rPr lang="en-US" sz="6000" dirty="0"/>
              <a:t> </a:t>
            </a:r>
            <a:r>
              <a:rPr lang="en-US" sz="6000" dirty="0" smtClean="0"/>
              <a:t>anniversary</a:t>
            </a:r>
          </a:p>
          <a:p>
            <a:pPr marL="857250" indent="-857250">
              <a:buFont typeface="Courier New" panose="02070309020205020404" pitchFamily="49" charset="0"/>
              <a:buChar char="o"/>
            </a:pPr>
            <a:r>
              <a:rPr lang="en-US" sz="6000" dirty="0"/>
              <a:t>Quarterly Staff Newsletter – focus on Employee Anniversaries and Birthdays as well as training opportunity</a:t>
            </a:r>
            <a:r>
              <a:rPr lang="en-US" sz="6000" dirty="0" smtClean="0"/>
              <a:t>.</a:t>
            </a:r>
            <a:r>
              <a:rPr lang="en-US" sz="6000" dirty="0"/>
              <a:t> </a:t>
            </a:r>
            <a:endParaRPr lang="en-US" sz="6000" dirty="0" smtClean="0"/>
          </a:p>
          <a:p>
            <a:pPr marL="857250" indent="-857250">
              <a:buFont typeface="Courier New" panose="02070309020205020404" pitchFamily="49" charset="0"/>
              <a:buChar char="o"/>
            </a:pPr>
            <a:r>
              <a:rPr lang="en-US" sz="6000" dirty="0" smtClean="0"/>
              <a:t>Quarterly </a:t>
            </a:r>
            <a:r>
              <a:rPr lang="en-US" sz="6000" dirty="0"/>
              <a:t>Make a Difference Award for displaying a work ethic that “Made a Difference</a:t>
            </a:r>
            <a:r>
              <a:rPr lang="en-US" sz="6000" dirty="0" smtClean="0"/>
              <a:t>”</a:t>
            </a:r>
            <a:endParaRPr lang="en-US" sz="6000" dirty="0"/>
          </a:p>
        </p:txBody>
      </p:sp>
      <p:sp>
        <p:nvSpPr>
          <p:cNvPr id="18" name="TextBox 17"/>
          <p:cNvSpPr txBox="1"/>
          <p:nvPr/>
        </p:nvSpPr>
        <p:spPr>
          <a:xfrm>
            <a:off x="1362010" y="6786264"/>
            <a:ext cx="5453555" cy="3785652"/>
          </a:xfrm>
          <a:prstGeom prst="rect">
            <a:avLst/>
          </a:prstGeom>
          <a:noFill/>
        </p:spPr>
        <p:txBody>
          <a:bodyPr wrap="square" rtlCol="0">
            <a:spAutoFit/>
          </a:bodyPr>
          <a:lstStyle/>
          <a:p>
            <a:r>
              <a:rPr lang="en-US" sz="6000" i="1" dirty="0"/>
              <a:t>“Creating a Better Life for Audrain County Citizens</a:t>
            </a:r>
            <a:r>
              <a:rPr lang="en-US" sz="6000" i="1" dirty="0" smtClean="0"/>
              <a:t>”</a:t>
            </a:r>
            <a:endParaRPr lang="en-US" sz="6000" i="1"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81830" y="17661544"/>
            <a:ext cx="2874006" cy="5646916"/>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r="-503" b="40461"/>
          <a:stretch/>
        </p:blipFill>
        <p:spPr>
          <a:xfrm>
            <a:off x="32933176" y="13678426"/>
            <a:ext cx="10108937" cy="3368603"/>
          </a:xfrm>
          <a:prstGeom prst="rect">
            <a:avLst/>
          </a:prstGeom>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l="17481" t="-4047" r="10441" b="4769"/>
          <a:stretch/>
        </p:blipFill>
        <p:spPr>
          <a:xfrm>
            <a:off x="32785403" y="17299927"/>
            <a:ext cx="7249886" cy="5617028"/>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31967" y="23602916"/>
            <a:ext cx="10058400" cy="5657850"/>
          </a:xfrm>
          <a:prstGeom prst="rect">
            <a:avLst/>
          </a:prstGeom>
        </p:spPr>
      </p:pic>
      <p:sp>
        <p:nvSpPr>
          <p:cNvPr id="33" name="Rectangle 32"/>
          <p:cNvSpPr/>
          <p:nvPr/>
        </p:nvSpPr>
        <p:spPr>
          <a:xfrm>
            <a:off x="12349316" y="23996680"/>
            <a:ext cx="19475814" cy="4401205"/>
          </a:xfrm>
          <a:prstGeom prst="rect">
            <a:avLst/>
          </a:prstGeom>
        </p:spPr>
        <p:txBody>
          <a:bodyPr wrap="square">
            <a:spAutoFit/>
          </a:bodyPr>
          <a:lstStyle/>
          <a:p>
            <a:r>
              <a:rPr lang="en-US" sz="4000" dirty="0"/>
              <a:t>Audrain Developmental Disability Services (ADDS) provides services and resources for individuals with developmental disabilities who live in and around Audrain County. We believe that individuals with developmental disabilities have the right to self-determination and to lead a life with quality and to have opportunities for community inclusion. ADDS services are designed to create appropriate options that address the individual needs of each person served while encouraging growth and social interaction in the Audrain County community and the surrounding area.</a:t>
            </a:r>
          </a:p>
        </p:txBody>
      </p:sp>
      <p:pic>
        <p:nvPicPr>
          <p:cNvPr id="4" name="Picture 3"/>
          <p:cNvPicPr>
            <a:picLocks noChangeAspect="1"/>
          </p:cNvPicPr>
          <p:nvPr/>
        </p:nvPicPr>
        <p:blipFill>
          <a:blip r:embed="rId10"/>
          <a:stretch>
            <a:fillRect/>
          </a:stretch>
        </p:blipFill>
        <p:spPr>
          <a:xfrm>
            <a:off x="6325717" y="6427379"/>
            <a:ext cx="4594789" cy="5105320"/>
          </a:xfrm>
          <a:prstGeom prst="rect">
            <a:avLst/>
          </a:prstGeom>
        </p:spPr>
      </p:pic>
    </p:spTree>
    <p:extLst>
      <p:ext uri="{BB962C8B-B14F-4D97-AF65-F5344CB8AC3E}">
        <p14:creationId xmlns:p14="http://schemas.microsoft.com/office/powerpoint/2010/main" val="3964181258"/>
      </p:ext>
    </p:extLst>
  </p:cSld>
  <p:clrMapOvr>
    <a:masterClrMapping/>
  </p:clrMapOvr>
</p:sld>
</file>

<file path=ppt/theme/theme1.xml><?xml version="1.0" encoding="utf-8"?>
<a:theme xmlns:a="http://schemas.openxmlformats.org/drawingml/2006/main" name="Poster Template 36x48 M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F4B5B-099C-43C2-B002-45E85C9AF6C1}">
  <ds:schemaRef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D18992C-CA40-420D-8C56-3A5B167C6590}">
  <ds:schemaRefs>
    <ds:schemaRef ds:uri="http://schemas.microsoft.com/sharepoint/v3/contenttype/forms"/>
  </ds:schemaRefs>
</ds:datastoreItem>
</file>

<file path=customXml/itemProps3.xml><?xml version="1.0" encoding="utf-8"?>
<ds:datastoreItem xmlns:ds="http://schemas.openxmlformats.org/officeDocument/2006/customXml" ds:itemID="{E7ADDF04-C734-4A08-98B4-CDAD1BB2149E}"/>
</file>

<file path=docProps/app.xml><?xml version="1.0" encoding="utf-8"?>
<Properties xmlns="http://schemas.openxmlformats.org/officeDocument/2006/extended-properties" xmlns:vt="http://schemas.openxmlformats.org/officeDocument/2006/docPropsVTypes">
  <Template>Poster_Template_48x36_Med</Template>
  <TotalTime>239</TotalTime>
  <Words>315</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Georgia</vt:lpstr>
      <vt:lpstr>Poster Template 36x48 Med</vt:lpstr>
      <vt:lpstr>PowerPoint Presentation</vt:lpstr>
    </vt:vector>
  </TitlesOfParts>
  <Manager/>
  <Company>State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Bland, Cara</dc:creator>
  <cp:keywords/>
  <dc:description>42 x 58 template</dc:description>
  <cp:lastModifiedBy>Deppeler, Kathleen</cp:lastModifiedBy>
  <cp:revision>31</cp:revision>
  <dcterms:created xsi:type="dcterms:W3CDTF">2020-01-06T17:11:32Z</dcterms:created>
  <dcterms:modified xsi:type="dcterms:W3CDTF">2020-03-24T17:34:21Z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0x0101000324A8E1BA9F8748B04D61026E015E75</vt:lpwstr>
  </property>
</Properties>
</file>