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4"/>
  </p:sldMasterIdLst>
  <p:notesMasterIdLst>
    <p:notesMasterId r:id="rId6"/>
  </p:notesMasterIdLst>
  <p:sldIdLst>
    <p:sldId id="258" r:id="rId5"/>
  </p:sldIdLst>
  <p:sldSz cx="43891200" cy="32918400"/>
  <p:notesSz cx="9144000" cy="6858000"/>
  <p:defaultTextStyle>
    <a:defPPr>
      <a:defRPr lang="en-US"/>
    </a:defPPr>
    <a:lvl1pPr marL="0" algn="l" defTabSz="3686677" rtl="0" eaLnBrk="1" latinLnBrk="0" hangingPunct="1">
      <a:defRPr sz="7300" kern="1200">
        <a:solidFill>
          <a:schemeClr val="tx1"/>
        </a:solidFill>
        <a:latin typeface="+mn-lt"/>
        <a:ea typeface="+mn-ea"/>
        <a:cs typeface="+mn-cs"/>
      </a:defRPr>
    </a:lvl1pPr>
    <a:lvl2pPr marL="1843338" algn="l" defTabSz="3686677" rtl="0" eaLnBrk="1" latinLnBrk="0" hangingPunct="1">
      <a:defRPr sz="7300" kern="1200">
        <a:solidFill>
          <a:schemeClr val="tx1"/>
        </a:solidFill>
        <a:latin typeface="+mn-lt"/>
        <a:ea typeface="+mn-ea"/>
        <a:cs typeface="+mn-cs"/>
      </a:defRPr>
    </a:lvl2pPr>
    <a:lvl3pPr marL="3686677" algn="l" defTabSz="3686677" rtl="0" eaLnBrk="1" latinLnBrk="0" hangingPunct="1">
      <a:defRPr sz="7300" kern="1200">
        <a:solidFill>
          <a:schemeClr val="tx1"/>
        </a:solidFill>
        <a:latin typeface="+mn-lt"/>
        <a:ea typeface="+mn-ea"/>
        <a:cs typeface="+mn-cs"/>
      </a:defRPr>
    </a:lvl3pPr>
    <a:lvl4pPr marL="5530014" algn="l" defTabSz="3686677" rtl="0" eaLnBrk="1" latinLnBrk="0" hangingPunct="1">
      <a:defRPr sz="7300" kern="1200">
        <a:solidFill>
          <a:schemeClr val="tx1"/>
        </a:solidFill>
        <a:latin typeface="+mn-lt"/>
        <a:ea typeface="+mn-ea"/>
        <a:cs typeface="+mn-cs"/>
      </a:defRPr>
    </a:lvl4pPr>
    <a:lvl5pPr marL="7373353" algn="l" defTabSz="3686677" rtl="0" eaLnBrk="1" latinLnBrk="0" hangingPunct="1">
      <a:defRPr sz="7300" kern="1200">
        <a:solidFill>
          <a:schemeClr val="tx1"/>
        </a:solidFill>
        <a:latin typeface="+mn-lt"/>
        <a:ea typeface="+mn-ea"/>
        <a:cs typeface="+mn-cs"/>
      </a:defRPr>
    </a:lvl5pPr>
    <a:lvl6pPr marL="9216691" algn="l" defTabSz="3686677" rtl="0" eaLnBrk="1" latinLnBrk="0" hangingPunct="1">
      <a:defRPr sz="7300" kern="1200">
        <a:solidFill>
          <a:schemeClr val="tx1"/>
        </a:solidFill>
        <a:latin typeface="+mn-lt"/>
        <a:ea typeface="+mn-ea"/>
        <a:cs typeface="+mn-cs"/>
      </a:defRPr>
    </a:lvl6pPr>
    <a:lvl7pPr marL="11060030" algn="l" defTabSz="3686677" rtl="0" eaLnBrk="1" latinLnBrk="0" hangingPunct="1">
      <a:defRPr sz="7300" kern="1200">
        <a:solidFill>
          <a:schemeClr val="tx1"/>
        </a:solidFill>
        <a:latin typeface="+mn-lt"/>
        <a:ea typeface="+mn-ea"/>
        <a:cs typeface="+mn-cs"/>
      </a:defRPr>
    </a:lvl7pPr>
    <a:lvl8pPr marL="12903368" algn="l" defTabSz="3686677" rtl="0" eaLnBrk="1" latinLnBrk="0" hangingPunct="1">
      <a:defRPr sz="7300" kern="1200">
        <a:solidFill>
          <a:schemeClr val="tx1"/>
        </a:solidFill>
        <a:latin typeface="+mn-lt"/>
        <a:ea typeface="+mn-ea"/>
        <a:cs typeface="+mn-cs"/>
      </a:defRPr>
    </a:lvl8pPr>
    <a:lvl9pPr marL="14746705" algn="l" defTabSz="3686677" rtl="0" eaLnBrk="1" latinLnBrk="0" hangingPunct="1">
      <a:defRPr sz="7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0CED6"/>
    <a:srgbClr val="425563"/>
    <a:srgbClr val="7A81FF"/>
    <a:srgbClr val="FF40FF"/>
    <a:srgbClr val="FAF14B"/>
    <a:srgbClr val="5E00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88" autoAdjust="0"/>
    <p:restoredTop sz="86429" autoAdjust="0"/>
  </p:normalViewPr>
  <p:slideViewPr>
    <p:cSldViewPr snapToGrid="0" snapToObjects="1">
      <p:cViewPr>
        <p:scale>
          <a:sx n="33" d="100"/>
          <a:sy n="33" d="100"/>
        </p:scale>
        <p:origin x="24" y="-3534"/>
      </p:cViewPr>
      <p:guideLst>
        <p:guide orient="horz" pos="10368"/>
        <p:guide pos="13824"/>
      </p:guideLst>
    </p:cSldViewPr>
  </p:slideViewPr>
  <p:outlineViewPr>
    <p:cViewPr>
      <p:scale>
        <a:sx n="33" d="100"/>
        <a:sy n="33" d="100"/>
      </p:scale>
      <p:origin x="0" y="0"/>
    </p:cViewPr>
  </p:outlineViewPr>
  <p:notesTextViewPr>
    <p:cViewPr>
      <p:scale>
        <a:sx n="1" d="1"/>
        <a:sy n="1" d="1"/>
      </p:scale>
      <p:origin x="0" y="0"/>
    </p:cViewPr>
  </p:notesTextViewPr>
  <p:sorterViewPr>
    <p:cViewPr>
      <p:scale>
        <a:sx n="140" d="100"/>
        <a:sy n="1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BFEBF3DD-24B8-9D40-ABEB-B4A0E772B6FC}" type="datetimeFigureOut">
              <a:rPr lang="en-US" smtClean="0"/>
              <a:t>2/26/2020</a:t>
            </a:fld>
            <a:endParaRPr lang="en-US" dirty="0"/>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3EA5C634-AB7C-E047-B961-FC16FF4C0ED5}" type="slidenum">
              <a:rPr lang="en-US" smtClean="0"/>
              <a:t>‹#›</a:t>
            </a:fld>
            <a:endParaRPr lang="en-US" dirty="0"/>
          </a:p>
        </p:txBody>
      </p:sp>
    </p:spTree>
    <p:extLst>
      <p:ext uri="{BB962C8B-B14F-4D97-AF65-F5344CB8AC3E}">
        <p14:creationId xmlns:p14="http://schemas.microsoft.com/office/powerpoint/2010/main" val="1827934505"/>
      </p:ext>
    </p:extLst>
  </p:cSld>
  <p:clrMap bg1="lt1" tx1="dk1" bg2="lt2" tx2="dk2" accent1="accent1" accent2="accent2" accent3="accent3" accent4="accent4" accent5="accent5" accent6="accent6" hlink="hlink" folHlink="folHlink"/>
  <p:notesStyle>
    <a:lvl1pPr marL="0" algn="l" defTabSz="3686677" rtl="0" eaLnBrk="1" latinLnBrk="0" hangingPunct="1">
      <a:defRPr sz="4800" kern="1200">
        <a:solidFill>
          <a:schemeClr val="tx1"/>
        </a:solidFill>
        <a:latin typeface="+mn-lt"/>
        <a:ea typeface="+mn-ea"/>
        <a:cs typeface="+mn-cs"/>
      </a:defRPr>
    </a:lvl1pPr>
    <a:lvl2pPr marL="1843338" algn="l" defTabSz="3686677" rtl="0" eaLnBrk="1" latinLnBrk="0" hangingPunct="1">
      <a:defRPr sz="4800" kern="1200">
        <a:solidFill>
          <a:schemeClr val="tx1"/>
        </a:solidFill>
        <a:latin typeface="+mn-lt"/>
        <a:ea typeface="+mn-ea"/>
        <a:cs typeface="+mn-cs"/>
      </a:defRPr>
    </a:lvl2pPr>
    <a:lvl3pPr marL="3686677" algn="l" defTabSz="3686677" rtl="0" eaLnBrk="1" latinLnBrk="0" hangingPunct="1">
      <a:defRPr sz="4800" kern="1200">
        <a:solidFill>
          <a:schemeClr val="tx1"/>
        </a:solidFill>
        <a:latin typeface="+mn-lt"/>
        <a:ea typeface="+mn-ea"/>
        <a:cs typeface="+mn-cs"/>
      </a:defRPr>
    </a:lvl3pPr>
    <a:lvl4pPr marL="5530014" algn="l" defTabSz="3686677" rtl="0" eaLnBrk="1" latinLnBrk="0" hangingPunct="1">
      <a:defRPr sz="4800" kern="1200">
        <a:solidFill>
          <a:schemeClr val="tx1"/>
        </a:solidFill>
        <a:latin typeface="+mn-lt"/>
        <a:ea typeface="+mn-ea"/>
        <a:cs typeface="+mn-cs"/>
      </a:defRPr>
    </a:lvl4pPr>
    <a:lvl5pPr marL="7373353" algn="l" defTabSz="3686677" rtl="0" eaLnBrk="1" latinLnBrk="0" hangingPunct="1">
      <a:defRPr sz="4800" kern="1200">
        <a:solidFill>
          <a:schemeClr val="tx1"/>
        </a:solidFill>
        <a:latin typeface="+mn-lt"/>
        <a:ea typeface="+mn-ea"/>
        <a:cs typeface="+mn-cs"/>
      </a:defRPr>
    </a:lvl5pPr>
    <a:lvl6pPr marL="9216691" algn="l" defTabSz="3686677" rtl="0" eaLnBrk="1" latinLnBrk="0" hangingPunct="1">
      <a:defRPr sz="4800" kern="1200">
        <a:solidFill>
          <a:schemeClr val="tx1"/>
        </a:solidFill>
        <a:latin typeface="+mn-lt"/>
        <a:ea typeface="+mn-ea"/>
        <a:cs typeface="+mn-cs"/>
      </a:defRPr>
    </a:lvl6pPr>
    <a:lvl7pPr marL="11060030" algn="l" defTabSz="3686677" rtl="0" eaLnBrk="1" latinLnBrk="0" hangingPunct="1">
      <a:defRPr sz="4800" kern="1200">
        <a:solidFill>
          <a:schemeClr val="tx1"/>
        </a:solidFill>
        <a:latin typeface="+mn-lt"/>
        <a:ea typeface="+mn-ea"/>
        <a:cs typeface="+mn-cs"/>
      </a:defRPr>
    </a:lvl7pPr>
    <a:lvl8pPr marL="12903368" algn="l" defTabSz="3686677" rtl="0" eaLnBrk="1" latinLnBrk="0" hangingPunct="1">
      <a:defRPr sz="4800" kern="1200">
        <a:solidFill>
          <a:schemeClr val="tx1"/>
        </a:solidFill>
        <a:latin typeface="+mn-lt"/>
        <a:ea typeface="+mn-ea"/>
        <a:cs typeface="+mn-cs"/>
      </a:defRPr>
    </a:lvl8pPr>
    <a:lvl9pPr marL="14746705" algn="l" defTabSz="3686677" rtl="0" eaLnBrk="1" latinLnBrk="0" hangingPunct="1">
      <a:defRPr sz="4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555703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581599"/>
      </p:ext>
    </p:extLst>
  </p:cSld>
  <p:clrMap bg1="lt1" tx1="dk1" bg2="lt2" tx2="dk2" accent1="accent1" accent2="accent2" accent3="accent3" accent4="accent4" accent5="accent5" accent6="accent6" hlink="hlink" folHlink="folHlink"/>
  <p:sldLayoutIdLst>
    <p:sldLayoutId id="2147483684" r:id="rId1"/>
  </p:sldLayoutIdLst>
  <p:txStyles>
    <p:titleStyle>
      <a:lvl1pPr algn="ctr" defTabSz="391866" rtl="0" eaLnBrk="1" latinLnBrk="0" hangingPunct="1">
        <a:spcBef>
          <a:spcPct val="0"/>
        </a:spcBef>
        <a:buNone/>
        <a:defRPr sz="3800" kern="1200">
          <a:solidFill>
            <a:schemeClr val="tx1"/>
          </a:solidFill>
          <a:latin typeface="+mj-lt"/>
          <a:ea typeface="+mj-ea"/>
          <a:cs typeface="+mj-cs"/>
        </a:defRPr>
      </a:lvl1pPr>
    </p:titleStyle>
    <p:bodyStyle>
      <a:lvl1pPr marL="293900" indent="-293900" algn="l" defTabSz="391866" rtl="0" eaLnBrk="1" latinLnBrk="0" hangingPunct="1">
        <a:spcBef>
          <a:spcPct val="20000"/>
        </a:spcBef>
        <a:buFont typeface="Arial"/>
        <a:buChar char="•"/>
        <a:defRPr sz="2700" kern="1200">
          <a:solidFill>
            <a:schemeClr val="tx1"/>
          </a:solidFill>
          <a:latin typeface="+mn-lt"/>
          <a:ea typeface="+mn-ea"/>
          <a:cs typeface="+mn-cs"/>
        </a:defRPr>
      </a:lvl1pPr>
      <a:lvl2pPr marL="636782" indent="-244916" algn="l" defTabSz="391866" rtl="0" eaLnBrk="1" latinLnBrk="0" hangingPunct="1">
        <a:spcBef>
          <a:spcPct val="20000"/>
        </a:spcBef>
        <a:buFont typeface="Arial"/>
        <a:buChar char="–"/>
        <a:defRPr sz="2400" kern="1200">
          <a:solidFill>
            <a:schemeClr val="tx1"/>
          </a:solidFill>
          <a:latin typeface="+mn-lt"/>
          <a:ea typeface="+mn-ea"/>
          <a:cs typeface="+mn-cs"/>
        </a:defRPr>
      </a:lvl2pPr>
      <a:lvl3pPr marL="979665" indent="-195933" algn="l" defTabSz="391866" rtl="0" eaLnBrk="1" latinLnBrk="0" hangingPunct="1">
        <a:spcBef>
          <a:spcPct val="20000"/>
        </a:spcBef>
        <a:buFont typeface="Arial"/>
        <a:buChar char="•"/>
        <a:defRPr sz="2100" kern="1200">
          <a:solidFill>
            <a:schemeClr val="tx1"/>
          </a:solidFill>
          <a:latin typeface="+mn-lt"/>
          <a:ea typeface="+mn-ea"/>
          <a:cs typeface="+mn-cs"/>
        </a:defRPr>
      </a:lvl3pPr>
      <a:lvl4pPr marL="1371531" indent="-195933" algn="l" defTabSz="391866" rtl="0" eaLnBrk="1" latinLnBrk="0" hangingPunct="1">
        <a:spcBef>
          <a:spcPct val="20000"/>
        </a:spcBef>
        <a:buFont typeface="Arial"/>
        <a:buChar char="–"/>
        <a:defRPr sz="1700" kern="1200">
          <a:solidFill>
            <a:schemeClr val="tx1"/>
          </a:solidFill>
          <a:latin typeface="+mn-lt"/>
          <a:ea typeface="+mn-ea"/>
          <a:cs typeface="+mn-cs"/>
        </a:defRPr>
      </a:lvl4pPr>
      <a:lvl5pPr marL="1763398" indent="-195933" algn="l" defTabSz="391866" rtl="0" eaLnBrk="1" latinLnBrk="0" hangingPunct="1">
        <a:spcBef>
          <a:spcPct val="20000"/>
        </a:spcBef>
        <a:buFont typeface="Arial"/>
        <a:buChar char="»"/>
        <a:defRPr sz="1700" kern="1200">
          <a:solidFill>
            <a:schemeClr val="tx1"/>
          </a:solidFill>
          <a:latin typeface="+mn-lt"/>
          <a:ea typeface="+mn-ea"/>
          <a:cs typeface="+mn-cs"/>
        </a:defRPr>
      </a:lvl5pPr>
      <a:lvl6pPr marL="2155264" indent="-195933" algn="l" defTabSz="391866" rtl="0" eaLnBrk="1" latinLnBrk="0" hangingPunct="1">
        <a:spcBef>
          <a:spcPct val="20000"/>
        </a:spcBef>
        <a:buFont typeface="Arial"/>
        <a:buChar char="•"/>
        <a:defRPr sz="1700" kern="1200">
          <a:solidFill>
            <a:schemeClr val="tx1"/>
          </a:solidFill>
          <a:latin typeface="+mn-lt"/>
          <a:ea typeface="+mn-ea"/>
          <a:cs typeface="+mn-cs"/>
        </a:defRPr>
      </a:lvl6pPr>
      <a:lvl7pPr marL="2547130" indent="-195933" algn="l" defTabSz="391866" rtl="0" eaLnBrk="1" latinLnBrk="0" hangingPunct="1">
        <a:spcBef>
          <a:spcPct val="20000"/>
        </a:spcBef>
        <a:buFont typeface="Arial"/>
        <a:buChar char="•"/>
        <a:defRPr sz="1700" kern="1200">
          <a:solidFill>
            <a:schemeClr val="tx1"/>
          </a:solidFill>
          <a:latin typeface="+mn-lt"/>
          <a:ea typeface="+mn-ea"/>
          <a:cs typeface="+mn-cs"/>
        </a:defRPr>
      </a:lvl7pPr>
      <a:lvl8pPr marL="2938996" indent="-195933" algn="l" defTabSz="391866" rtl="0" eaLnBrk="1" latinLnBrk="0" hangingPunct="1">
        <a:spcBef>
          <a:spcPct val="20000"/>
        </a:spcBef>
        <a:buFont typeface="Arial"/>
        <a:buChar char="•"/>
        <a:defRPr sz="1700" kern="1200">
          <a:solidFill>
            <a:schemeClr val="tx1"/>
          </a:solidFill>
          <a:latin typeface="+mn-lt"/>
          <a:ea typeface="+mn-ea"/>
          <a:cs typeface="+mn-cs"/>
        </a:defRPr>
      </a:lvl8pPr>
      <a:lvl9pPr marL="3330862" indent="-195933" algn="l" defTabSz="391866" rtl="0" eaLnBrk="1" latinLnBrk="0" hangingPunct="1">
        <a:spcBef>
          <a:spcPct val="20000"/>
        </a:spcBef>
        <a:buFont typeface="Arial"/>
        <a:buChar char="•"/>
        <a:defRPr sz="1700" kern="1200">
          <a:solidFill>
            <a:schemeClr val="tx1"/>
          </a:solidFill>
          <a:latin typeface="+mn-lt"/>
          <a:ea typeface="+mn-ea"/>
          <a:cs typeface="+mn-cs"/>
        </a:defRPr>
      </a:lvl9pPr>
    </p:bodyStyle>
    <p:otherStyle>
      <a:defPPr>
        <a:defRPr lang="en-US"/>
      </a:defPPr>
      <a:lvl1pPr marL="0" algn="l" defTabSz="391866" rtl="0" eaLnBrk="1" latinLnBrk="0" hangingPunct="1">
        <a:defRPr sz="1500" kern="1200">
          <a:solidFill>
            <a:schemeClr val="tx1"/>
          </a:solidFill>
          <a:latin typeface="+mn-lt"/>
          <a:ea typeface="+mn-ea"/>
          <a:cs typeface="+mn-cs"/>
        </a:defRPr>
      </a:lvl1pPr>
      <a:lvl2pPr marL="391866" algn="l" defTabSz="391866" rtl="0" eaLnBrk="1" latinLnBrk="0" hangingPunct="1">
        <a:defRPr sz="1500" kern="1200">
          <a:solidFill>
            <a:schemeClr val="tx1"/>
          </a:solidFill>
          <a:latin typeface="+mn-lt"/>
          <a:ea typeface="+mn-ea"/>
          <a:cs typeface="+mn-cs"/>
        </a:defRPr>
      </a:lvl2pPr>
      <a:lvl3pPr marL="783732" algn="l" defTabSz="391866" rtl="0" eaLnBrk="1" latinLnBrk="0" hangingPunct="1">
        <a:defRPr sz="1500" kern="1200">
          <a:solidFill>
            <a:schemeClr val="tx1"/>
          </a:solidFill>
          <a:latin typeface="+mn-lt"/>
          <a:ea typeface="+mn-ea"/>
          <a:cs typeface="+mn-cs"/>
        </a:defRPr>
      </a:lvl3pPr>
      <a:lvl4pPr marL="1175598" algn="l" defTabSz="391866" rtl="0" eaLnBrk="1" latinLnBrk="0" hangingPunct="1">
        <a:defRPr sz="1500" kern="1200">
          <a:solidFill>
            <a:schemeClr val="tx1"/>
          </a:solidFill>
          <a:latin typeface="+mn-lt"/>
          <a:ea typeface="+mn-ea"/>
          <a:cs typeface="+mn-cs"/>
        </a:defRPr>
      </a:lvl4pPr>
      <a:lvl5pPr marL="1567464" algn="l" defTabSz="391866" rtl="0" eaLnBrk="1" latinLnBrk="0" hangingPunct="1">
        <a:defRPr sz="1500" kern="1200">
          <a:solidFill>
            <a:schemeClr val="tx1"/>
          </a:solidFill>
          <a:latin typeface="+mn-lt"/>
          <a:ea typeface="+mn-ea"/>
          <a:cs typeface="+mn-cs"/>
        </a:defRPr>
      </a:lvl5pPr>
      <a:lvl6pPr marL="1959331" algn="l" defTabSz="391866" rtl="0" eaLnBrk="1" latinLnBrk="0" hangingPunct="1">
        <a:defRPr sz="1500" kern="1200">
          <a:solidFill>
            <a:schemeClr val="tx1"/>
          </a:solidFill>
          <a:latin typeface="+mn-lt"/>
          <a:ea typeface="+mn-ea"/>
          <a:cs typeface="+mn-cs"/>
        </a:defRPr>
      </a:lvl6pPr>
      <a:lvl7pPr marL="2351197" algn="l" defTabSz="391866" rtl="0" eaLnBrk="1" latinLnBrk="0" hangingPunct="1">
        <a:defRPr sz="1500" kern="1200">
          <a:solidFill>
            <a:schemeClr val="tx1"/>
          </a:solidFill>
          <a:latin typeface="+mn-lt"/>
          <a:ea typeface="+mn-ea"/>
          <a:cs typeface="+mn-cs"/>
        </a:defRPr>
      </a:lvl7pPr>
      <a:lvl8pPr marL="2743063" algn="l" defTabSz="391866" rtl="0" eaLnBrk="1" latinLnBrk="0" hangingPunct="1">
        <a:defRPr sz="1500" kern="1200">
          <a:solidFill>
            <a:schemeClr val="tx1"/>
          </a:solidFill>
          <a:latin typeface="+mn-lt"/>
          <a:ea typeface="+mn-ea"/>
          <a:cs typeface="+mn-cs"/>
        </a:defRPr>
      </a:lvl8pPr>
      <a:lvl9pPr marL="3134929" algn="l" defTabSz="391866"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Straight Connector 41"/>
          <p:cNvCxnSpPr/>
          <p:nvPr/>
        </p:nvCxnSpPr>
        <p:spPr>
          <a:xfrm flipH="1">
            <a:off x="979714" y="29895655"/>
            <a:ext cx="42127713" cy="0"/>
          </a:xfrm>
          <a:prstGeom prst="line">
            <a:avLst/>
          </a:prstGeom>
          <a:ln w="28575" cmpd="sng">
            <a:solidFill>
              <a:srgbClr val="5E0009"/>
            </a:solidFill>
          </a:ln>
          <a:effectLst/>
        </p:spPr>
        <p:style>
          <a:lnRef idx="2">
            <a:schemeClr val="accent1"/>
          </a:lnRef>
          <a:fillRef idx="0">
            <a:schemeClr val="accent1"/>
          </a:fillRef>
          <a:effectRef idx="1">
            <a:schemeClr val="accent1"/>
          </a:effectRef>
          <a:fontRef idx="minor">
            <a:schemeClr val="tx1"/>
          </a:fontRef>
        </p:style>
      </p:cxnSp>
      <p:sp>
        <p:nvSpPr>
          <p:cNvPr id="43" name="Rectangle 42"/>
          <p:cNvSpPr/>
          <p:nvPr/>
        </p:nvSpPr>
        <p:spPr>
          <a:xfrm>
            <a:off x="979714" y="5003074"/>
            <a:ext cx="9993086" cy="24453669"/>
          </a:xfrm>
          <a:prstGeom prst="rect">
            <a:avLst/>
          </a:prstGeom>
          <a:noFill/>
          <a:ln w="762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78373" tIns="39187" rIns="78373" bIns="39187" rtlCol="0" anchor="ctr"/>
          <a:lstStyle/>
          <a:p>
            <a:pPr algn="ctr"/>
            <a:endParaRPr lang="en-US"/>
          </a:p>
        </p:txBody>
      </p:sp>
      <p:sp>
        <p:nvSpPr>
          <p:cNvPr id="44" name="Rectangle 43"/>
          <p:cNvSpPr/>
          <p:nvPr/>
        </p:nvSpPr>
        <p:spPr>
          <a:xfrm>
            <a:off x="11691257" y="5003074"/>
            <a:ext cx="9993086" cy="16582068"/>
          </a:xfrm>
          <a:prstGeom prst="rect">
            <a:avLst/>
          </a:prstGeom>
          <a:noFill/>
          <a:ln w="762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78373" tIns="39187" rIns="78373" bIns="39187" rtlCol="0" anchor="ctr"/>
          <a:lstStyle/>
          <a:p>
            <a:pPr algn="ctr"/>
            <a:endParaRPr lang="en-US"/>
          </a:p>
        </p:txBody>
      </p:sp>
      <p:sp>
        <p:nvSpPr>
          <p:cNvPr id="45" name="Rectangle 44"/>
          <p:cNvSpPr/>
          <p:nvPr/>
        </p:nvSpPr>
        <p:spPr>
          <a:xfrm>
            <a:off x="22140816" y="5003074"/>
            <a:ext cx="14072652" cy="24453669"/>
          </a:xfrm>
          <a:prstGeom prst="rect">
            <a:avLst/>
          </a:prstGeom>
          <a:noFill/>
          <a:ln w="762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78373" tIns="39187" rIns="78373" bIns="39187" rtlCol="0" anchor="ctr"/>
          <a:lstStyle/>
          <a:p>
            <a:pPr algn="ctr"/>
            <a:endParaRPr lang="en-US"/>
          </a:p>
        </p:txBody>
      </p:sp>
      <p:sp>
        <p:nvSpPr>
          <p:cNvPr id="46" name="Rectangle 45"/>
          <p:cNvSpPr/>
          <p:nvPr/>
        </p:nvSpPr>
        <p:spPr>
          <a:xfrm>
            <a:off x="11691257" y="22405810"/>
            <a:ext cx="9923002" cy="7050933"/>
          </a:xfrm>
          <a:prstGeom prst="rect">
            <a:avLst/>
          </a:prstGeom>
          <a:noFill/>
          <a:ln w="762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78373" tIns="39187" rIns="78373" bIns="39187" rtlCol="0" anchor="ctr"/>
          <a:lstStyle/>
          <a:p>
            <a:pPr algn="ctr"/>
            <a:endParaRPr lang="en-US"/>
          </a:p>
        </p:txBody>
      </p:sp>
      <p:sp>
        <p:nvSpPr>
          <p:cNvPr id="47" name="Snip Single Corner Rectangle 46"/>
          <p:cNvSpPr/>
          <p:nvPr/>
        </p:nvSpPr>
        <p:spPr>
          <a:xfrm flipH="1">
            <a:off x="978432" y="4343400"/>
            <a:ext cx="9994367" cy="1724297"/>
          </a:xfrm>
          <a:prstGeom prst="snip1Rect">
            <a:avLst/>
          </a:prstGeom>
          <a:solidFill>
            <a:schemeClr val="tx1"/>
          </a:solidFill>
          <a:ln w="76200">
            <a:solidFill>
              <a:srgbClr val="5E0009"/>
            </a:solidFill>
          </a:ln>
          <a:effectLst/>
        </p:spPr>
        <p:style>
          <a:lnRef idx="1">
            <a:schemeClr val="accent1"/>
          </a:lnRef>
          <a:fillRef idx="3">
            <a:schemeClr val="accent1"/>
          </a:fillRef>
          <a:effectRef idx="2">
            <a:schemeClr val="accent1"/>
          </a:effectRef>
          <a:fontRef idx="minor">
            <a:schemeClr val="lt1"/>
          </a:fontRef>
        </p:style>
        <p:txBody>
          <a:bodyPr lIns="78373" tIns="39187" rIns="78373" bIns="39187" rtlCol="0" anchor="ctr"/>
          <a:lstStyle/>
          <a:p>
            <a:pPr algn="ctr"/>
            <a:endParaRPr lang="en-US"/>
          </a:p>
        </p:txBody>
      </p:sp>
      <p:sp>
        <p:nvSpPr>
          <p:cNvPr id="48" name="Snip Single Corner Rectangle 47"/>
          <p:cNvSpPr/>
          <p:nvPr/>
        </p:nvSpPr>
        <p:spPr>
          <a:xfrm flipH="1">
            <a:off x="11629879" y="4343400"/>
            <a:ext cx="9993086" cy="1724297"/>
          </a:xfrm>
          <a:prstGeom prst="snip1Rect">
            <a:avLst/>
          </a:prstGeom>
          <a:solidFill>
            <a:schemeClr val="tx1"/>
          </a:solidFill>
          <a:ln w="76200">
            <a:solidFill>
              <a:srgbClr val="5E0009"/>
            </a:solidFill>
          </a:ln>
          <a:effectLst/>
        </p:spPr>
        <p:style>
          <a:lnRef idx="1">
            <a:schemeClr val="accent1"/>
          </a:lnRef>
          <a:fillRef idx="3">
            <a:schemeClr val="accent1"/>
          </a:fillRef>
          <a:effectRef idx="2">
            <a:schemeClr val="accent1"/>
          </a:effectRef>
          <a:fontRef idx="minor">
            <a:schemeClr val="lt1"/>
          </a:fontRef>
        </p:style>
        <p:txBody>
          <a:bodyPr lIns="78373" tIns="39187" rIns="78373" bIns="39187" rtlCol="0" anchor="ctr"/>
          <a:lstStyle/>
          <a:p>
            <a:pPr algn="ctr"/>
            <a:endParaRPr lang="en-US"/>
          </a:p>
        </p:txBody>
      </p:sp>
      <p:sp>
        <p:nvSpPr>
          <p:cNvPr id="49" name="Snip Single Corner Rectangle 48"/>
          <p:cNvSpPr/>
          <p:nvPr/>
        </p:nvSpPr>
        <p:spPr>
          <a:xfrm flipH="1">
            <a:off x="22096570" y="4343400"/>
            <a:ext cx="14250140" cy="1996271"/>
          </a:xfrm>
          <a:prstGeom prst="snip1Rect">
            <a:avLst/>
          </a:prstGeom>
          <a:solidFill>
            <a:schemeClr val="tx1"/>
          </a:solidFill>
          <a:ln w="76200">
            <a:solidFill>
              <a:srgbClr val="5E0009"/>
            </a:solidFill>
          </a:ln>
          <a:effectLst/>
        </p:spPr>
        <p:style>
          <a:lnRef idx="1">
            <a:schemeClr val="accent1"/>
          </a:lnRef>
          <a:fillRef idx="3">
            <a:schemeClr val="accent1"/>
          </a:fillRef>
          <a:effectRef idx="2">
            <a:schemeClr val="accent1"/>
          </a:effectRef>
          <a:fontRef idx="minor">
            <a:schemeClr val="lt1"/>
          </a:fontRef>
        </p:style>
        <p:txBody>
          <a:bodyPr lIns="78373" tIns="39187" rIns="78373" bIns="39187" rtlCol="0" anchor="ctr"/>
          <a:lstStyle/>
          <a:p>
            <a:pPr algn="ctr"/>
            <a:endParaRPr lang="en-US"/>
          </a:p>
        </p:txBody>
      </p:sp>
      <p:sp>
        <p:nvSpPr>
          <p:cNvPr id="51" name="Snip Single Corner Rectangle 50"/>
          <p:cNvSpPr/>
          <p:nvPr/>
        </p:nvSpPr>
        <p:spPr>
          <a:xfrm flipH="1">
            <a:off x="1175657" y="516582"/>
            <a:ext cx="42127714" cy="3213463"/>
          </a:xfrm>
          <a:prstGeom prst="snip1Rect">
            <a:avLst/>
          </a:prstGeom>
          <a:noFill/>
          <a:ln w="76200">
            <a:solidFill>
              <a:schemeClr val="tx1"/>
            </a:solidFill>
          </a:ln>
          <a:effectLst/>
        </p:spPr>
        <p:style>
          <a:lnRef idx="1">
            <a:schemeClr val="accent1"/>
          </a:lnRef>
          <a:fillRef idx="3">
            <a:schemeClr val="accent1"/>
          </a:fillRef>
          <a:effectRef idx="2">
            <a:schemeClr val="accent1"/>
          </a:effectRef>
          <a:fontRef idx="minor">
            <a:schemeClr val="lt1"/>
          </a:fontRef>
        </p:style>
        <p:txBody>
          <a:bodyPr lIns="78373" tIns="39187" rIns="78373" bIns="39187" rtlCol="0" anchor="ctr"/>
          <a:lstStyle/>
          <a:p>
            <a:pPr algn="ctr"/>
            <a:endParaRPr lang="en-US"/>
          </a:p>
        </p:txBody>
      </p:sp>
      <p:grpSp>
        <p:nvGrpSpPr>
          <p:cNvPr id="52" name="Group 51"/>
          <p:cNvGrpSpPr/>
          <p:nvPr/>
        </p:nvGrpSpPr>
        <p:grpSpPr>
          <a:xfrm>
            <a:off x="2018402" y="-8124"/>
            <a:ext cx="3668585" cy="2201150"/>
            <a:chOff x="1795622" y="2672712"/>
            <a:chExt cx="4280016" cy="2568008"/>
          </a:xfrm>
          <a:solidFill>
            <a:srgbClr val="5E0009"/>
          </a:solidFill>
        </p:grpSpPr>
        <p:sp>
          <p:nvSpPr>
            <p:cNvPr id="53" name="Rectangle 52"/>
            <p:cNvSpPr/>
            <p:nvPr userDrawn="1"/>
          </p:nvSpPr>
          <p:spPr>
            <a:xfrm>
              <a:off x="5222169" y="2672712"/>
              <a:ext cx="853469" cy="2568008"/>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userDrawn="1"/>
          </p:nvSpPr>
          <p:spPr>
            <a:xfrm>
              <a:off x="3506720" y="2672712"/>
              <a:ext cx="853469" cy="2568008"/>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userDrawn="1"/>
          </p:nvSpPr>
          <p:spPr>
            <a:xfrm>
              <a:off x="1795622" y="2672712"/>
              <a:ext cx="853469" cy="2568008"/>
            </a:xfrm>
            <a:prstGeom prst="rect">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TextBox 2"/>
          <p:cNvSpPr txBox="1"/>
          <p:nvPr/>
        </p:nvSpPr>
        <p:spPr>
          <a:xfrm>
            <a:off x="11978331" y="4628294"/>
            <a:ext cx="9666514" cy="2295131"/>
          </a:xfrm>
          <a:prstGeom prst="rect">
            <a:avLst/>
          </a:prstGeom>
          <a:noFill/>
        </p:spPr>
        <p:txBody>
          <a:bodyPr wrap="square" lIns="78373" tIns="39187" rIns="78373" bIns="39187" rtlCol="0">
            <a:spAutoFit/>
          </a:bodyPr>
          <a:lstStyle/>
          <a:p>
            <a:pPr algn="ctr"/>
            <a:r>
              <a:rPr lang="en-US" sz="7200" b="1" dirty="0">
                <a:solidFill>
                  <a:srgbClr val="FFFF00"/>
                </a:solidFill>
                <a:latin typeface="Georgia"/>
                <a:cs typeface="Georgia"/>
              </a:rPr>
              <a:t>Policy/Procedure</a:t>
            </a:r>
            <a:r>
              <a:rPr lang="en-US" sz="7200" b="1" dirty="0">
                <a:solidFill>
                  <a:srgbClr val="FFFFFF"/>
                </a:solidFill>
                <a:latin typeface="Georgia"/>
                <a:cs typeface="Georgia"/>
              </a:rPr>
              <a:t>	</a:t>
            </a:r>
          </a:p>
        </p:txBody>
      </p:sp>
      <p:sp>
        <p:nvSpPr>
          <p:cNvPr id="4" name="TextBox 3"/>
          <p:cNvSpPr txBox="1"/>
          <p:nvPr/>
        </p:nvSpPr>
        <p:spPr>
          <a:xfrm>
            <a:off x="25347755" y="4669443"/>
            <a:ext cx="8360229" cy="1187135"/>
          </a:xfrm>
          <a:prstGeom prst="rect">
            <a:avLst/>
          </a:prstGeom>
          <a:noFill/>
        </p:spPr>
        <p:txBody>
          <a:bodyPr wrap="square" lIns="78373" tIns="39187" rIns="78373" bIns="39187" rtlCol="0">
            <a:spAutoFit/>
          </a:bodyPr>
          <a:lstStyle/>
          <a:p>
            <a:pPr algn="ctr"/>
            <a:r>
              <a:rPr lang="en-US" sz="7200" b="1" dirty="0">
                <a:solidFill>
                  <a:srgbClr val="FFFF00"/>
                </a:solidFill>
                <a:latin typeface="Georgia"/>
                <a:cs typeface="Georgia"/>
              </a:rPr>
              <a:t>Implementation</a:t>
            </a:r>
          </a:p>
        </p:txBody>
      </p:sp>
      <p:sp>
        <p:nvSpPr>
          <p:cNvPr id="6" name="Snip Diagonal Corner Rectangle 5"/>
          <p:cNvSpPr/>
          <p:nvPr/>
        </p:nvSpPr>
        <p:spPr>
          <a:xfrm flipH="1">
            <a:off x="1012371" y="19075922"/>
            <a:ext cx="9993086" cy="1724297"/>
          </a:xfrm>
          <a:prstGeom prst="snip2DiagRect">
            <a:avLst/>
          </a:prstGeom>
          <a:solidFill>
            <a:schemeClr val="tx1"/>
          </a:solidFill>
          <a:ln w="762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78373" tIns="39187" rIns="78373" bIns="39187" rtlCol="0" anchor="ctr"/>
          <a:lstStyle/>
          <a:p>
            <a:pPr algn="ctr"/>
            <a:r>
              <a:rPr lang="en-US" sz="7200" b="1" dirty="0">
                <a:solidFill>
                  <a:srgbClr val="FFFF00"/>
                </a:solidFill>
                <a:latin typeface="Georgia" panose="02040502050405020303" pitchFamily="18" charset="0"/>
              </a:rPr>
              <a:t>Demographics</a:t>
            </a:r>
          </a:p>
        </p:txBody>
      </p:sp>
      <p:sp>
        <p:nvSpPr>
          <p:cNvPr id="9" name="Snip Diagonal Corner Rectangle 8"/>
          <p:cNvSpPr/>
          <p:nvPr/>
        </p:nvSpPr>
        <p:spPr>
          <a:xfrm flipH="1">
            <a:off x="11691257" y="22224777"/>
            <a:ext cx="9993086" cy="1724297"/>
          </a:xfrm>
          <a:prstGeom prst="snip2DiagRect">
            <a:avLst/>
          </a:prstGeom>
          <a:solidFill>
            <a:schemeClr val="tx1"/>
          </a:solidFill>
          <a:ln w="76200" cmpd="sng">
            <a:solidFill>
              <a:srgbClr val="5E0009"/>
            </a:solidFill>
          </a:ln>
          <a:effectLst/>
        </p:spPr>
        <p:style>
          <a:lnRef idx="1">
            <a:schemeClr val="accent1"/>
          </a:lnRef>
          <a:fillRef idx="3">
            <a:schemeClr val="accent1"/>
          </a:fillRef>
          <a:effectRef idx="2">
            <a:schemeClr val="accent1"/>
          </a:effectRef>
          <a:fontRef idx="minor">
            <a:schemeClr val="lt1"/>
          </a:fontRef>
        </p:style>
        <p:txBody>
          <a:bodyPr lIns="78373" tIns="39187" rIns="78373" bIns="39187" rtlCol="0" anchor="ctr"/>
          <a:lstStyle/>
          <a:p>
            <a:pPr algn="ctr"/>
            <a:r>
              <a:rPr lang="en-US" b="1">
                <a:solidFill>
                  <a:srgbClr val="FFFF00"/>
                </a:solidFill>
                <a:latin typeface="Georgia" panose="02040502050405020303" pitchFamily="18" charset="0"/>
              </a:rPr>
              <a:t>Core Values </a:t>
            </a:r>
            <a:endParaRPr lang="en-US" b="1" dirty="0">
              <a:solidFill>
                <a:srgbClr val="FFFF00"/>
              </a:solidFill>
              <a:latin typeface="Georgia" panose="02040502050405020303" pitchFamily="18" charset="0"/>
            </a:endParaRPr>
          </a:p>
        </p:txBody>
      </p:sp>
      <p:sp>
        <p:nvSpPr>
          <p:cNvPr id="11" name="Rectangle 10"/>
          <p:cNvSpPr/>
          <p:nvPr/>
        </p:nvSpPr>
        <p:spPr>
          <a:xfrm>
            <a:off x="36737435" y="4254751"/>
            <a:ext cx="6299911" cy="25313150"/>
          </a:xfrm>
          <a:prstGeom prst="rect">
            <a:avLst/>
          </a:prstGeom>
          <a:noFill/>
          <a:ln w="9525" cmpd="sng">
            <a:solidFill>
              <a:schemeClr val="bg2">
                <a:lumMod val="10000"/>
              </a:schemeClr>
            </a:solidFill>
            <a:miter lim="800000"/>
          </a:ln>
          <a:effectLst/>
        </p:spPr>
        <p:style>
          <a:lnRef idx="1">
            <a:schemeClr val="accent1"/>
          </a:lnRef>
          <a:fillRef idx="3">
            <a:schemeClr val="accent1"/>
          </a:fillRef>
          <a:effectRef idx="2">
            <a:schemeClr val="accent1"/>
          </a:effectRef>
          <a:fontRef idx="minor">
            <a:schemeClr val="lt1"/>
          </a:fontRef>
        </p:style>
        <p:txBody>
          <a:bodyPr lIns="78373" tIns="39187" rIns="78373" bIns="39187" rtlCol="0" anchor="ctr"/>
          <a:lstStyle/>
          <a:p>
            <a:pPr algn="ctr"/>
            <a:endParaRPr lang="en-US" dirty="0"/>
          </a:p>
        </p:txBody>
      </p:sp>
      <p:sp>
        <p:nvSpPr>
          <p:cNvPr id="15" name="TextBox 14"/>
          <p:cNvSpPr txBox="1"/>
          <p:nvPr/>
        </p:nvSpPr>
        <p:spPr>
          <a:xfrm>
            <a:off x="6083970" y="737524"/>
            <a:ext cx="23384647" cy="2787573"/>
          </a:xfrm>
          <a:prstGeom prst="rect">
            <a:avLst/>
          </a:prstGeom>
          <a:noFill/>
        </p:spPr>
        <p:txBody>
          <a:bodyPr wrap="square" lIns="78373" tIns="39187" rIns="78373" bIns="39187" rtlCol="0">
            <a:spAutoFit/>
          </a:bodyPr>
          <a:lstStyle/>
          <a:p>
            <a:pPr algn="ctr"/>
            <a:r>
              <a:rPr lang="en-US" sz="8800" b="1" dirty="0">
                <a:latin typeface="Arial"/>
                <a:cs typeface="Arial"/>
              </a:rPr>
              <a:t>Conscious Choking Protocols For Individuals Utilizing Wheelchairs</a:t>
            </a:r>
            <a:endParaRPr lang="en-US" sz="8800" dirty="0">
              <a:latin typeface="Arial"/>
              <a:cs typeface="Arial"/>
            </a:endParaRPr>
          </a:p>
        </p:txBody>
      </p:sp>
      <p:sp>
        <p:nvSpPr>
          <p:cNvPr id="27" name="Rectangle 26"/>
          <p:cNvSpPr/>
          <p:nvPr/>
        </p:nvSpPr>
        <p:spPr>
          <a:xfrm>
            <a:off x="33300004" y="6280585"/>
            <a:ext cx="9601200" cy="531892"/>
          </a:xfrm>
          <a:prstGeom prst="rect">
            <a:avLst/>
          </a:prstGeom>
        </p:spPr>
        <p:txBody>
          <a:bodyPr wrap="square" lIns="78373" tIns="39187" rIns="78373" bIns="39187">
            <a:spAutoFit/>
          </a:bodyPr>
          <a:lstStyle/>
          <a:p>
            <a:pPr indent="786454">
              <a:lnSpc>
                <a:spcPct val="120000"/>
              </a:lnSpc>
            </a:pPr>
            <a:r>
              <a:rPr lang="en-US" sz="2700" dirty="0">
                <a:latin typeface="Arial"/>
                <a:cs typeface="Arial"/>
              </a:rPr>
              <a:t>. </a:t>
            </a:r>
          </a:p>
        </p:txBody>
      </p:sp>
      <p:sp>
        <p:nvSpPr>
          <p:cNvPr id="31" name="TextBox 30"/>
          <p:cNvSpPr txBox="1"/>
          <p:nvPr/>
        </p:nvSpPr>
        <p:spPr>
          <a:xfrm>
            <a:off x="36931340" y="6812477"/>
            <a:ext cx="6036471" cy="17327820"/>
          </a:xfrm>
          <a:prstGeom prst="rect">
            <a:avLst/>
          </a:prstGeom>
          <a:noFill/>
          <a:ln>
            <a:noFill/>
          </a:ln>
        </p:spPr>
        <p:txBody>
          <a:bodyPr wrap="square" rtlCol="0">
            <a:spAutoFit/>
          </a:bodyPr>
          <a:lstStyle/>
          <a:p>
            <a:r>
              <a:rPr lang="en-US" sz="4000" dirty="0"/>
              <a:t>C</a:t>
            </a:r>
            <a:r>
              <a:rPr lang="en-US" sz="4000" dirty="0" smtClean="0"/>
              <a:t>onscious </a:t>
            </a:r>
            <a:r>
              <a:rPr lang="en-US" sz="4000" dirty="0"/>
              <a:t>choking protocol for an individual utilizing a </a:t>
            </a:r>
            <a:r>
              <a:rPr lang="en-US" sz="4000" dirty="0" smtClean="0"/>
              <a:t>wheelchair Implementation: </a:t>
            </a:r>
          </a:p>
          <a:p>
            <a:endParaRPr lang="en-US" sz="4000" dirty="0"/>
          </a:p>
          <a:p>
            <a:pPr marL="571500" indent="-571500">
              <a:buFont typeface="Arial" panose="020B0604020202020204" pitchFamily="34" charset="0"/>
              <a:buChar char="•"/>
            </a:pPr>
            <a:r>
              <a:rPr lang="en-US" sz="4000" dirty="0"/>
              <a:t>Staff Trainer visits with </a:t>
            </a:r>
            <a:r>
              <a:rPr lang="en-US" sz="4000" dirty="0" smtClean="0"/>
              <a:t>individual/QDDP </a:t>
            </a:r>
            <a:r>
              <a:rPr lang="en-US" sz="4000" dirty="0"/>
              <a:t>to develop conscious choking protocol.</a:t>
            </a:r>
          </a:p>
          <a:p>
            <a:pPr marL="571500" indent="-571500">
              <a:buFont typeface="Arial" panose="020B0604020202020204" pitchFamily="34" charset="0"/>
              <a:buChar char="•"/>
            </a:pPr>
            <a:r>
              <a:rPr lang="en-US" sz="4000" dirty="0"/>
              <a:t>QDDP submits protocol to individual’s primary physician for approval.</a:t>
            </a:r>
          </a:p>
          <a:p>
            <a:pPr marL="571500" indent="-571500">
              <a:buFont typeface="Arial" panose="020B0604020202020204" pitchFamily="34" charset="0"/>
              <a:buChar char="•"/>
            </a:pPr>
            <a:r>
              <a:rPr lang="en-US" sz="4000" dirty="0"/>
              <a:t>After </a:t>
            </a:r>
            <a:r>
              <a:rPr lang="en-US" sz="4000" dirty="0" smtClean="0"/>
              <a:t>physician signs protocol, QDDP submits to Service Coordinator for ISP addendum, Staff </a:t>
            </a:r>
            <a:r>
              <a:rPr lang="en-US" sz="4000" dirty="0"/>
              <a:t>Trainer </a:t>
            </a:r>
            <a:r>
              <a:rPr lang="en-US" sz="4000" dirty="0" smtClean="0"/>
              <a:t>completes </a:t>
            </a:r>
            <a:r>
              <a:rPr lang="en-US" sz="4000" dirty="0"/>
              <a:t>hands-on training on-site with all staff working with individual. </a:t>
            </a:r>
            <a:endParaRPr lang="en-US" sz="4000" dirty="0" smtClean="0"/>
          </a:p>
          <a:p>
            <a:pPr marL="571500" indent="-571500">
              <a:buFont typeface="Arial" panose="020B0604020202020204" pitchFamily="34" charset="0"/>
              <a:buChar char="•"/>
            </a:pPr>
            <a:r>
              <a:rPr lang="en-US" sz="4000" dirty="0" smtClean="0"/>
              <a:t>Protocol reviewed monthly at ISL meetings</a:t>
            </a:r>
            <a:endParaRPr lang="en-US" sz="4000" dirty="0"/>
          </a:p>
          <a:p>
            <a:r>
              <a:rPr lang="en-US" sz="4000" dirty="0"/>
              <a:t>*Documentation of training and ISL monthly </a:t>
            </a:r>
            <a:r>
              <a:rPr lang="en-US" sz="4000" dirty="0" smtClean="0"/>
              <a:t>meetings include sign-off </a:t>
            </a:r>
            <a:r>
              <a:rPr lang="en-US" sz="4000" dirty="0"/>
              <a:t>sheets of staff attendance as well as </a:t>
            </a:r>
            <a:r>
              <a:rPr lang="en-US" sz="4000" dirty="0" smtClean="0"/>
              <a:t>acknowledgement </a:t>
            </a:r>
            <a:r>
              <a:rPr lang="en-US" sz="4000" dirty="0"/>
              <a:t>of </a:t>
            </a:r>
            <a:r>
              <a:rPr lang="en-US" sz="4000" dirty="0" smtClean="0"/>
              <a:t>re-reading </a:t>
            </a:r>
            <a:r>
              <a:rPr lang="en-US" sz="4000" dirty="0"/>
              <a:t>of the individual's </a:t>
            </a:r>
            <a:r>
              <a:rPr lang="en-US" sz="4000" dirty="0" smtClean="0"/>
              <a:t>ISP.</a:t>
            </a:r>
            <a:endParaRPr lang="en-US" sz="4000" dirty="0"/>
          </a:p>
        </p:txBody>
      </p:sp>
      <p:sp>
        <p:nvSpPr>
          <p:cNvPr id="38" name="Shape 129"/>
          <p:cNvSpPr/>
          <p:nvPr/>
        </p:nvSpPr>
        <p:spPr>
          <a:xfrm>
            <a:off x="1884455" y="30053928"/>
            <a:ext cx="8132803" cy="2561828"/>
          </a:xfrm>
          <a:prstGeom prst="rect">
            <a:avLst/>
          </a:prstGeom>
          <a:ln w="12700">
            <a:miter lim="400000"/>
          </a:ln>
          <a:extLst>
            <a:ext uri="{C572A759-6A51-4108-AA02-DFA0A04FC94B}">
              <ma14:wrappingTextBoxFlag xmlns="" xmlns:ma14="http://schemas.microsoft.com/office/mac/drawingml/2011/main" val="1"/>
            </a:ext>
          </a:extLst>
        </p:spPr>
        <p:txBody>
          <a:bodyPr wrap="square" lIns="49326" tIns="49326" rIns="49326" bIns="49326">
            <a:spAutoFit/>
          </a:bodyPr>
          <a:lstStyle/>
          <a:p>
            <a:pPr defTabSz="2909798">
              <a:defRPr sz="3200"/>
            </a:pPr>
            <a:r>
              <a:rPr lang="en-US" sz="3200" b="1" dirty="0"/>
              <a:t>Contact Information: </a:t>
            </a:r>
          </a:p>
          <a:p>
            <a:pPr defTabSz="2909798">
              <a:defRPr sz="3200"/>
            </a:pPr>
            <a:r>
              <a:rPr lang="en-US" sz="3200" dirty="0" smtClean="0"/>
              <a:t>Lindsay Gilbert, Staff </a:t>
            </a:r>
            <a:r>
              <a:rPr lang="en-US" sz="3200" dirty="0"/>
              <a:t>Trainer</a:t>
            </a:r>
            <a:endParaRPr sz="3200" dirty="0"/>
          </a:p>
          <a:p>
            <a:pPr defTabSz="2909798">
              <a:defRPr sz="3200"/>
            </a:pPr>
            <a:r>
              <a:rPr lang="en-US" sz="3200" dirty="0" smtClean="0"/>
              <a:t>Choices </a:t>
            </a:r>
            <a:r>
              <a:rPr lang="en-US" sz="3200" dirty="0"/>
              <a:t>of St. Joseph/Heartland Residential Care</a:t>
            </a:r>
            <a:endParaRPr sz="3200" dirty="0"/>
          </a:p>
          <a:p>
            <a:pPr defTabSz="2909798">
              <a:defRPr sz="3200" u="sng"/>
            </a:pPr>
            <a:r>
              <a:rPr lang="en-US" sz="3200" dirty="0" smtClean="0"/>
              <a:t>Lindsay.Gilbert@Choicesofstjoseph.com</a:t>
            </a:r>
            <a:endParaRPr sz="3200" dirty="0"/>
          </a:p>
          <a:p>
            <a:pPr defTabSz="2909798">
              <a:defRPr sz="3200"/>
            </a:pPr>
            <a:r>
              <a:rPr lang="en-US" sz="3200" dirty="0" smtClean="0"/>
              <a:t>816-232-0768</a:t>
            </a:r>
            <a:endParaRPr sz="3200" u="sng"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74762" y="30116417"/>
            <a:ext cx="2562583" cy="2353003"/>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2940" y="30053928"/>
            <a:ext cx="3382349" cy="2525487"/>
          </a:xfrm>
          <a:prstGeom prst="rect">
            <a:avLst/>
          </a:prstGeom>
        </p:spPr>
      </p:pic>
      <p:pic>
        <p:nvPicPr>
          <p:cNvPr id="41" name="Picture 4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19892" y="30223410"/>
            <a:ext cx="10293575" cy="2115675"/>
          </a:xfrm>
          <a:prstGeom prst="rect">
            <a:avLst/>
          </a:prstGeom>
        </p:spPr>
      </p:pic>
      <p:pic>
        <p:nvPicPr>
          <p:cNvPr id="1027" name="Picture 3" descr="Choices_Logo">
            <a:extLst>
              <a:ext uri="{FF2B5EF4-FFF2-40B4-BE49-F238E27FC236}">
                <a16:creationId xmlns:a16="http://schemas.microsoft.com/office/drawing/2014/main" id="{212D80B3-3238-4229-AE30-F41F09C887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02722" y="737524"/>
            <a:ext cx="5535699" cy="2638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04F686C7-E250-408E-9AA8-B885AF7474B5}"/>
              </a:ext>
            </a:extLst>
          </p:cNvPr>
          <p:cNvSpPr txBox="1"/>
          <p:nvPr/>
        </p:nvSpPr>
        <p:spPr>
          <a:xfrm>
            <a:off x="1381342" y="6622868"/>
            <a:ext cx="9025401" cy="11787842"/>
          </a:xfrm>
          <a:prstGeom prst="rect">
            <a:avLst/>
          </a:prstGeom>
          <a:noFill/>
        </p:spPr>
        <p:txBody>
          <a:bodyPr wrap="square" rtlCol="0">
            <a:spAutoFit/>
          </a:bodyPr>
          <a:lstStyle/>
          <a:p>
            <a:r>
              <a:rPr lang="en-US" sz="4000" dirty="0"/>
              <a:t>Choices of St. Joseph along with sister agency, Heartland Residential Care, provides supports to individuals with intellectual disabilities in an ISL setting.</a:t>
            </a:r>
          </a:p>
          <a:p>
            <a:endParaRPr lang="en-US" sz="4000" dirty="0"/>
          </a:p>
          <a:p>
            <a:r>
              <a:rPr lang="en-US" sz="4000" dirty="0"/>
              <a:t>As our population has aged, and we have developed new ISLs, our number of individuals who utilize wheelchairs has </a:t>
            </a:r>
            <a:r>
              <a:rPr lang="en-US" sz="4000" i="1" dirty="0"/>
              <a:t>doubled</a:t>
            </a:r>
            <a:r>
              <a:rPr lang="en-US" sz="4000" dirty="0"/>
              <a:t> within the last two years. </a:t>
            </a:r>
          </a:p>
          <a:p>
            <a:endParaRPr lang="en-US" sz="4000" dirty="0"/>
          </a:p>
          <a:p>
            <a:r>
              <a:rPr lang="en-US" sz="4000" dirty="0"/>
              <a:t>We identified gaps in our Policies, Procedures, and Training for properly caring for an individual who utilizes a wheelchair.</a:t>
            </a:r>
          </a:p>
          <a:p>
            <a:r>
              <a:rPr lang="en-US" sz="4000" dirty="0"/>
              <a:t> </a:t>
            </a:r>
          </a:p>
          <a:p>
            <a:r>
              <a:rPr lang="en-US" sz="4000" dirty="0"/>
              <a:t>We set out to assure our employees were not only properly trained, but felt comfortable and confident  in performing their duties. </a:t>
            </a:r>
          </a:p>
        </p:txBody>
      </p:sp>
      <p:sp>
        <p:nvSpPr>
          <p:cNvPr id="17" name="TextBox 16">
            <a:extLst>
              <a:ext uri="{FF2B5EF4-FFF2-40B4-BE49-F238E27FC236}">
                <a16:creationId xmlns:a16="http://schemas.microsoft.com/office/drawing/2014/main" id="{33266F1A-8B18-4972-9891-F58CA8EC5646}"/>
              </a:ext>
            </a:extLst>
          </p:cNvPr>
          <p:cNvSpPr txBox="1"/>
          <p:nvPr/>
        </p:nvSpPr>
        <p:spPr>
          <a:xfrm>
            <a:off x="1338944" y="21739617"/>
            <a:ext cx="9405257" cy="6740307"/>
          </a:xfrm>
          <a:prstGeom prst="rect">
            <a:avLst/>
          </a:prstGeom>
          <a:noFill/>
        </p:spPr>
        <p:txBody>
          <a:bodyPr wrap="square" rtlCol="0">
            <a:spAutoFit/>
          </a:bodyPr>
          <a:lstStyle/>
          <a:p>
            <a:pPr marL="571500" indent="-571500">
              <a:buFont typeface="Wingdings" panose="05000000000000000000" pitchFamily="2" charset="2"/>
              <a:buChar char="Ø"/>
            </a:pPr>
            <a:r>
              <a:rPr lang="en-US" sz="4800" dirty="0"/>
              <a:t>Established in 1988. </a:t>
            </a:r>
          </a:p>
          <a:p>
            <a:pPr marL="571500" indent="-571500">
              <a:buFont typeface="Wingdings" panose="05000000000000000000" pitchFamily="2" charset="2"/>
              <a:buChar char="Ø"/>
            </a:pPr>
            <a:r>
              <a:rPr lang="en-US" sz="4800" dirty="0"/>
              <a:t>We support 110 wonderful individuals! </a:t>
            </a:r>
          </a:p>
          <a:p>
            <a:pPr marL="571500" indent="-571500">
              <a:buFont typeface="Wingdings" panose="05000000000000000000" pitchFamily="2" charset="2"/>
              <a:buChar char="Ø"/>
            </a:pPr>
            <a:r>
              <a:rPr lang="en-US" sz="4800" dirty="0"/>
              <a:t>40 ISLs throughout St. Joseph and Kansas City area. </a:t>
            </a:r>
          </a:p>
          <a:p>
            <a:pPr marL="571500" indent="-571500">
              <a:buFont typeface="Wingdings" panose="05000000000000000000" pitchFamily="2" charset="2"/>
              <a:buChar char="Ø"/>
            </a:pPr>
            <a:r>
              <a:rPr lang="en-US" sz="4800" dirty="0"/>
              <a:t>Over 300 employees</a:t>
            </a:r>
          </a:p>
          <a:p>
            <a:pPr marL="571500" indent="-571500">
              <a:buFont typeface="Wingdings" panose="05000000000000000000" pitchFamily="2" charset="2"/>
              <a:buChar char="Ø"/>
            </a:pPr>
            <a:r>
              <a:rPr lang="en-US" sz="4800" dirty="0"/>
              <a:t>26 individuals utilizing wheelchairs </a:t>
            </a:r>
          </a:p>
          <a:p>
            <a:pPr marL="571500" indent="-571500">
              <a:buFont typeface="Wingdings" panose="05000000000000000000" pitchFamily="2" charset="2"/>
              <a:buChar char="Ø"/>
            </a:pPr>
            <a:r>
              <a:rPr lang="en-US" sz="4800" dirty="0"/>
              <a:t>Doubled the number of individuals utilizing wheelchairs in two years. </a:t>
            </a:r>
          </a:p>
        </p:txBody>
      </p:sp>
      <p:sp>
        <p:nvSpPr>
          <p:cNvPr id="18" name="TextBox 17">
            <a:extLst>
              <a:ext uri="{FF2B5EF4-FFF2-40B4-BE49-F238E27FC236}">
                <a16:creationId xmlns:a16="http://schemas.microsoft.com/office/drawing/2014/main" id="{13E681E9-1588-4621-BC5D-BAE4B2C441D6}"/>
              </a:ext>
            </a:extLst>
          </p:cNvPr>
          <p:cNvSpPr txBox="1"/>
          <p:nvPr/>
        </p:nvSpPr>
        <p:spPr>
          <a:xfrm>
            <a:off x="11854543" y="6280585"/>
            <a:ext cx="9633858" cy="15481161"/>
          </a:xfrm>
          <a:prstGeom prst="rect">
            <a:avLst/>
          </a:prstGeom>
          <a:noFill/>
        </p:spPr>
        <p:txBody>
          <a:bodyPr wrap="square" rtlCol="0">
            <a:spAutoFit/>
          </a:bodyPr>
          <a:lstStyle/>
          <a:p>
            <a:endParaRPr lang="en-US" sz="4000" dirty="0"/>
          </a:p>
          <a:p>
            <a:r>
              <a:rPr lang="en-US" sz="4000" dirty="0"/>
              <a:t>Supported </a:t>
            </a:r>
            <a:r>
              <a:rPr lang="en-US" sz="4000" dirty="0" smtClean="0"/>
              <a:t>individuals who use wheelchairs </a:t>
            </a:r>
            <a:r>
              <a:rPr lang="en-US" sz="4000" dirty="0"/>
              <a:t>will have a protocol for choking listed in their ISP that is specific to their needs.  The QDDP and Staff Trainer will collaborate to develop a choking protocol for the individual.  The protocol will be submitted to their primary care physician for approval.  The approved protocol will then be included into the supported individual’s ISP.  Staff working with the supported individual will be trained on the conscious choking protocol.</a:t>
            </a:r>
          </a:p>
          <a:p>
            <a:r>
              <a:rPr lang="en-US" sz="4000" dirty="0"/>
              <a:t> </a:t>
            </a:r>
          </a:p>
          <a:p>
            <a:r>
              <a:rPr lang="en-US" sz="4000" dirty="0"/>
              <a:t>This is a hands-on training utilizing the individual’s approved conscious choking protocol.  Staff practice  each step listed on the protocol.</a:t>
            </a:r>
          </a:p>
          <a:p>
            <a:endParaRPr lang="en-US" sz="4000" dirty="0"/>
          </a:p>
          <a:p>
            <a:r>
              <a:rPr lang="en-US" sz="4000" dirty="0"/>
              <a:t>In addition to the initial training upon approval of the protocol, there is an opportunity to review this life-saving technique at the respective ISL’s  monthly meeting.</a:t>
            </a:r>
          </a:p>
          <a:p>
            <a:r>
              <a:rPr lang="en-US" sz="4000" dirty="0"/>
              <a:t> </a:t>
            </a:r>
          </a:p>
          <a:p>
            <a:r>
              <a:rPr lang="en-US" sz="4000" dirty="0"/>
              <a:t> </a:t>
            </a:r>
          </a:p>
        </p:txBody>
      </p:sp>
      <p:pic>
        <p:nvPicPr>
          <p:cNvPr id="56" name="Picture 55">
            <a:extLst>
              <a:ext uri="{FF2B5EF4-FFF2-40B4-BE49-F238E27FC236}">
                <a16:creationId xmlns:a16="http://schemas.microsoft.com/office/drawing/2014/main" id="{5889E099-56FF-4411-9E25-AFABC71724D9}"/>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35778498" y="1323493"/>
            <a:ext cx="6314520" cy="2142518"/>
          </a:xfrm>
          <a:prstGeom prst="rect">
            <a:avLst/>
          </a:prstGeom>
          <a:noFill/>
          <a:ln>
            <a:noFill/>
          </a:ln>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527212" y="5054975"/>
            <a:ext cx="13113715" cy="22149191"/>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extLst>
              <a:ext uri="{FF2B5EF4-FFF2-40B4-BE49-F238E27FC236}">
                <a16:creationId xmlns:a16="http://schemas.microsoft.com/office/drawing/2014/main" id="{ED3A2E67-4AD3-4074-9D4A-B3238C0AE6F7}"/>
              </a:ext>
            </a:extLst>
          </p:cNvPr>
          <p:cNvSpPr txBox="1"/>
          <p:nvPr/>
        </p:nvSpPr>
        <p:spPr>
          <a:xfrm>
            <a:off x="11815669" y="24058396"/>
            <a:ext cx="9744262" cy="5632311"/>
          </a:xfrm>
          <a:prstGeom prst="rect">
            <a:avLst/>
          </a:prstGeom>
          <a:noFill/>
        </p:spPr>
        <p:txBody>
          <a:bodyPr wrap="square" rtlCol="0">
            <a:spAutoFit/>
          </a:bodyPr>
          <a:lstStyle/>
          <a:p>
            <a:pPr algn="ctr"/>
            <a:r>
              <a:rPr lang="en-US" sz="5400" b="1" i="1" dirty="0">
                <a:solidFill>
                  <a:schemeClr val="accent1">
                    <a:lumMod val="75000"/>
                  </a:schemeClr>
                </a:solidFill>
              </a:rPr>
              <a:t>“</a:t>
            </a:r>
            <a:r>
              <a:rPr lang="en-US" sz="7200" b="1" i="1" dirty="0">
                <a:solidFill>
                  <a:schemeClr val="accent1">
                    <a:lumMod val="75000"/>
                  </a:schemeClr>
                </a:solidFill>
              </a:rPr>
              <a:t>Self-Determination”  </a:t>
            </a:r>
            <a:r>
              <a:rPr lang="en-US" sz="7200" b="1" i="1" dirty="0"/>
              <a:t>  </a:t>
            </a:r>
          </a:p>
          <a:p>
            <a:pPr algn="ctr"/>
            <a:r>
              <a:rPr lang="en-US" sz="7200" b="1" i="1" dirty="0">
                <a:solidFill>
                  <a:srgbClr val="7030A0"/>
                </a:solidFill>
              </a:rPr>
              <a:t> “Meaningful Day”    </a:t>
            </a:r>
            <a:r>
              <a:rPr lang="en-US" sz="7200" b="1" i="1" dirty="0"/>
              <a:t> </a:t>
            </a:r>
          </a:p>
          <a:p>
            <a:pPr algn="ctr"/>
            <a:r>
              <a:rPr lang="en-US" sz="7200" b="1" i="1" dirty="0">
                <a:solidFill>
                  <a:srgbClr val="002060"/>
                </a:solidFill>
              </a:rPr>
              <a:t>“Building Relationships”   </a:t>
            </a:r>
          </a:p>
          <a:p>
            <a:pPr algn="ctr"/>
            <a:r>
              <a:rPr lang="en-US" sz="7200" b="1" i="1" dirty="0"/>
              <a:t> </a:t>
            </a:r>
            <a:r>
              <a:rPr lang="en-US" sz="7200" b="1" i="1" dirty="0">
                <a:solidFill>
                  <a:srgbClr val="00B0F0"/>
                </a:solidFill>
              </a:rPr>
              <a:t>“Excellence”</a:t>
            </a:r>
            <a:endParaRPr lang="en-US" sz="7200" dirty="0">
              <a:solidFill>
                <a:srgbClr val="00B0F0"/>
              </a:solidFill>
            </a:endParaRPr>
          </a:p>
        </p:txBody>
      </p:sp>
      <p:sp>
        <p:nvSpPr>
          <p:cNvPr id="39" name="Snip Single Corner Rectangle 38"/>
          <p:cNvSpPr/>
          <p:nvPr/>
        </p:nvSpPr>
        <p:spPr>
          <a:xfrm flipH="1">
            <a:off x="36529031" y="4168957"/>
            <a:ext cx="6578396" cy="2170714"/>
          </a:xfrm>
          <a:prstGeom prst="snip1Rect">
            <a:avLst/>
          </a:prstGeom>
          <a:solidFill>
            <a:schemeClr val="tx1"/>
          </a:solidFill>
          <a:ln w="76200">
            <a:solidFill>
              <a:srgbClr val="5E0009"/>
            </a:solidFill>
          </a:ln>
          <a:effectLst/>
        </p:spPr>
        <p:style>
          <a:lnRef idx="1">
            <a:schemeClr val="accent1"/>
          </a:lnRef>
          <a:fillRef idx="3">
            <a:schemeClr val="accent1"/>
          </a:fillRef>
          <a:effectRef idx="2">
            <a:schemeClr val="accent1"/>
          </a:effectRef>
          <a:fontRef idx="minor">
            <a:schemeClr val="lt1"/>
          </a:fontRef>
        </p:style>
        <p:txBody>
          <a:bodyPr lIns="78373" tIns="39187" rIns="78373" bIns="39187" rtlCol="0" anchor="ctr"/>
          <a:lstStyle/>
          <a:p>
            <a:pPr algn="ctr"/>
            <a:r>
              <a:rPr lang="en-US" sz="8000" b="1" dirty="0" smtClean="0">
                <a:solidFill>
                  <a:srgbClr val="FFFF00"/>
                </a:solidFill>
                <a:latin typeface="Georgia" panose="02040502050405020303" pitchFamily="18" charset="0"/>
              </a:rPr>
              <a:t>Ongoing</a:t>
            </a:r>
            <a:endParaRPr lang="en-US" sz="8000" b="1" dirty="0">
              <a:solidFill>
                <a:srgbClr val="FFFF00"/>
              </a:solidFill>
              <a:latin typeface="Georgia" panose="02040502050405020303" pitchFamily="18" charset="0"/>
            </a:endParaRPr>
          </a:p>
        </p:txBody>
      </p:sp>
      <p:sp>
        <p:nvSpPr>
          <p:cNvPr id="36" name="TextBox 35"/>
          <p:cNvSpPr txBox="1"/>
          <p:nvPr/>
        </p:nvSpPr>
        <p:spPr>
          <a:xfrm>
            <a:off x="1081659" y="4564162"/>
            <a:ext cx="9666514" cy="1187135"/>
          </a:xfrm>
          <a:prstGeom prst="rect">
            <a:avLst/>
          </a:prstGeom>
          <a:noFill/>
        </p:spPr>
        <p:txBody>
          <a:bodyPr wrap="square" lIns="78373" tIns="39187" rIns="78373" bIns="39187" rtlCol="0">
            <a:spAutoFit/>
          </a:bodyPr>
          <a:lstStyle/>
          <a:p>
            <a:pPr algn="ctr"/>
            <a:r>
              <a:rPr lang="en-US" sz="7200" b="1" dirty="0" smtClean="0">
                <a:solidFill>
                  <a:srgbClr val="FFFF00"/>
                </a:solidFill>
                <a:latin typeface="Georgia"/>
                <a:cs typeface="Georgia"/>
              </a:rPr>
              <a:t>Our ‘Why’</a:t>
            </a:r>
            <a:endParaRPr lang="en-US" sz="7200" b="1" dirty="0">
              <a:solidFill>
                <a:srgbClr val="FFFFFF"/>
              </a:solidFill>
              <a:latin typeface="Georgia"/>
              <a:cs typeface="Georgia"/>
            </a:endParaRPr>
          </a:p>
        </p:txBody>
      </p:sp>
    </p:spTree>
    <p:extLst>
      <p:ext uri="{BB962C8B-B14F-4D97-AF65-F5344CB8AC3E}">
        <p14:creationId xmlns:p14="http://schemas.microsoft.com/office/powerpoint/2010/main" val="3964181258"/>
      </p:ext>
    </p:extLst>
  </p:cSld>
  <p:clrMapOvr>
    <a:masterClrMapping/>
  </p:clrMapOvr>
</p:sld>
</file>

<file path=ppt/theme/theme1.xml><?xml version="1.0" encoding="utf-8"?>
<a:theme xmlns:a="http://schemas.openxmlformats.org/drawingml/2006/main" name="Poster Template 36x48 M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324A8E1BA9F8748B04D61026E015E75" ma:contentTypeVersion="4" ma:contentTypeDescription="Create a new document." ma:contentTypeScope="" ma:versionID="01b5f42df673d579316dbea525621913">
  <xsd:schema xmlns:xsd="http://www.w3.org/2001/XMLSchema" xmlns:xs="http://www.w3.org/2001/XMLSchema" xmlns:p="http://schemas.microsoft.com/office/2006/metadata/properties" xmlns:ns2="http://schemas.microsoft.com/sharepoint/v4" targetNamespace="http://schemas.microsoft.com/office/2006/metadata/properties" ma:root="true" ma:fieldsID="23c11eee0d542004c4a7d729835418c6" ns2:_="">
    <xsd:import namespace="http://schemas.microsoft.com/sharepoint/v4"/>
    <xsd:element name="properties">
      <xsd:complexType>
        <xsd:sequence>
          <xsd:element name="documentManagement">
            <xsd:complexType>
              <xsd:all>
                <xsd:element ref="ns2: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8"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EA163E-8FC6-42A0-B1C4-E98F56BD9AF8}">
  <ds:schemaRefs>
    <ds:schemaRef ds:uri="http://schemas.microsoft.com/office/2006/documentManagement/types"/>
    <ds:schemaRef ds:uri="http://purl.org/dc/elements/1.1/"/>
    <ds:schemaRef ds:uri="http://schemas.microsoft.com/office/2006/metadata/properties"/>
    <ds:schemaRef ds:uri="http://schemas.microsoft.com/sharepoint/v4"/>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0670A483-32D8-40DC-AACF-5A8F68F9C3C8}">
  <ds:schemaRefs>
    <ds:schemaRef ds:uri="http://schemas.microsoft.com/sharepoint/v3/contenttype/forms"/>
  </ds:schemaRefs>
</ds:datastoreItem>
</file>

<file path=customXml/itemProps3.xml><?xml version="1.0" encoding="utf-8"?>
<ds:datastoreItem xmlns:ds="http://schemas.openxmlformats.org/officeDocument/2006/customXml" ds:itemID="{9E556FB2-2742-41CF-9B49-0E1C033C50ED}"/>
</file>

<file path=docProps/app.xml><?xml version="1.0" encoding="utf-8"?>
<Properties xmlns="http://schemas.openxmlformats.org/officeDocument/2006/extended-properties" xmlns:vt="http://schemas.openxmlformats.org/officeDocument/2006/docPropsVTypes">
  <Template>Poster_Template_48x36_Med</Template>
  <TotalTime>1795</TotalTime>
  <Words>346</Words>
  <Application>Microsoft Office PowerPoint</Application>
  <PresentationFormat>Custom</PresentationFormat>
  <Paragraphs>45</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Georgia</vt:lpstr>
      <vt:lpstr>Wingdings</vt:lpstr>
      <vt:lpstr>Poster Template 36x48 Med</vt:lpstr>
      <vt:lpstr>PowerPoint Presentation</vt:lpstr>
    </vt:vector>
  </TitlesOfParts>
  <Company>State of Missouri</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Bland, Cara</dc:creator>
  <dc:description>42 x 58 template</dc:description>
  <cp:lastModifiedBy>Deppeler, Kathleen</cp:lastModifiedBy>
  <cp:revision>36</cp:revision>
  <cp:lastPrinted>2020-01-14T14:16:41Z</cp:lastPrinted>
  <dcterms:created xsi:type="dcterms:W3CDTF">2020-01-06T17:11:32Z</dcterms:created>
  <dcterms:modified xsi:type="dcterms:W3CDTF">2020-02-26T16:03:32Z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vision">
    <vt:lpwstr>Marketing and Communications</vt:lpwstr>
  </property>
  <property fmtid="{D5CDD505-2E9C-101B-9397-08002B2CF9AE}" pid="3" name="ContentTypeId">
    <vt:lpwstr>0x0101000324A8E1BA9F8748B04D61026E015E75</vt:lpwstr>
  </property>
</Properties>
</file>