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26" autoAdjust="0"/>
  </p:normalViewPr>
  <p:slideViewPr>
    <p:cSldViewPr snapToGrid="0" snapToObjects="1" showGuides="1">
      <p:cViewPr>
        <p:scale>
          <a:sx n="20" d="100"/>
          <a:sy n="20" d="100"/>
        </p:scale>
        <p:origin x="558" y="-972"/>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openxmlformats.org/officeDocument/2006/relationships/customXml" Target="../customXml/item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31629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57733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7000">
              <a:schemeClr val="accent5">
                <a:lumMod val="75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935"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7000">
              <a:schemeClr val="accent5">
                <a:lumMod val="75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18" Type="http://schemas.openxmlformats.org/officeDocument/2006/relationships/image" Target="../media/image25.jpg"/><Relationship Id="rId26" Type="http://schemas.openxmlformats.org/officeDocument/2006/relationships/image" Target="../media/image33.png"/><Relationship Id="rId39" Type="http://schemas.openxmlformats.org/officeDocument/2006/relationships/image" Target="../media/image46.jpg"/><Relationship Id="rId3" Type="http://schemas.openxmlformats.org/officeDocument/2006/relationships/image" Target="../media/image10.jpg"/><Relationship Id="rId21" Type="http://schemas.openxmlformats.org/officeDocument/2006/relationships/image" Target="../media/image28.jpg"/><Relationship Id="rId34" Type="http://schemas.openxmlformats.org/officeDocument/2006/relationships/image" Target="../media/image41.jpeg"/><Relationship Id="rId42" Type="http://schemas.openxmlformats.org/officeDocument/2006/relationships/image" Target="../media/image49.png"/><Relationship Id="rId7" Type="http://schemas.openxmlformats.org/officeDocument/2006/relationships/image" Target="../media/image14.png"/><Relationship Id="rId12" Type="http://schemas.openxmlformats.org/officeDocument/2006/relationships/image" Target="../media/image19.jpg"/><Relationship Id="rId17" Type="http://schemas.openxmlformats.org/officeDocument/2006/relationships/image" Target="../media/image24.jp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jpg"/><Relationship Id="rId2" Type="http://schemas.openxmlformats.org/officeDocument/2006/relationships/image" Target="../media/image9.png"/><Relationship Id="rId16" Type="http://schemas.openxmlformats.org/officeDocument/2006/relationships/image" Target="../media/image23.jpeg"/><Relationship Id="rId20" Type="http://schemas.openxmlformats.org/officeDocument/2006/relationships/image" Target="../media/image27.png"/><Relationship Id="rId29" Type="http://schemas.openxmlformats.org/officeDocument/2006/relationships/image" Target="../media/image36.png"/><Relationship Id="rId41" Type="http://schemas.openxmlformats.org/officeDocument/2006/relationships/image" Target="../media/image48.jp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jpg"/><Relationship Id="rId24" Type="http://schemas.openxmlformats.org/officeDocument/2006/relationships/image" Target="../media/image31.png"/><Relationship Id="rId32" Type="http://schemas.openxmlformats.org/officeDocument/2006/relationships/image" Target="../media/image39.jpg"/><Relationship Id="rId37" Type="http://schemas.openxmlformats.org/officeDocument/2006/relationships/image" Target="../media/image44.png"/><Relationship Id="rId40" Type="http://schemas.openxmlformats.org/officeDocument/2006/relationships/image" Target="../media/image47.jpg"/><Relationship Id="rId5" Type="http://schemas.openxmlformats.org/officeDocument/2006/relationships/image" Target="../media/image12.png"/><Relationship Id="rId15" Type="http://schemas.openxmlformats.org/officeDocument/2006/relationships/image" Target="../media/image22.jpg"/><Relationship Id="rId23" Type="http://schemas.openxmlformats.org/officeDocument/2006/relationships/image" Target="../media/image30.jpg"/><Relationship Id="rId28" Type="http://schemas.openxmlformats.org/officeDocument/2006/relationships/image" Target="../media/image35.png"/><Relationship Id="rId36" Type="http://schemas.openxmlformats.org/officeDocument/2006/relationships/image" Target="../media/image43.jpg"/><Relationship Id="rId10" Type="http://schemas.openxmlformats.org/officeDocument/2006/relationships/image" Target="../media/image17.jp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jpg"/><Relationship Id="rId14" Type="http://schemas.openxmlformats.org/officeDocument/2006/relationships/image" Target="../media/image21.jpg"/><Relationship Id="rId22" Type="http://schemas.openxmlformats.org/officeDocument/2006/relationships/image" Target="../media/image29.jp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accent5">
                <a:lumMod val="63000"/>
              </a:schemeClr>
            </a:gs>
            <a:gs pos="100000">
              <a:schemeClr val="bg2">
                <a:shade val="98000"/>
                <a:satMod val="120000"/>
                <a:lumMod val="98000"/>
              </a:schemeClr>
            </a:gs>
          </a:gsLst>
          <a:lin ang="2700000" scaled="1"/>
          <a:tileRect/>
        </a:gradFill>
        <a:effectLst/>
      </p:bgPr>
    </p:bg>
    <p:spTree>
      <p:nvGrpSpPr>
        <p:cNvPr id="1" name=""/>
        <p:cNvGrpSpPr/>
        <p:nvPr/>
      </p:nvGrpSpPr>
      <p:grpSpPr>
        <a:xfrm>
          <a:off x="0" y="0"/>
          <a:ext cx="0" cy="0"/>
          <a:chOff x="0" y="0"/>
          <a:chExt cx="0" cy="0"/>
        </a:xfrm>
      </p:grpSpPr>
      <p:sp>
        <p:nvSpPr>
          <p:cNvPr id="32" name="Text Placeholder 91">
            <a:extLst>
              <a:ext uri="{FF2B5EF4-FFF2-40B4-BE49-F238E27FC236}">
                <a16:creationId xmlns:a16="http://schemas.microsoft.com/office/drawing/2014/main" id="{2EA51318-ADEE-ED41-AE79-D80086567C7D}"/>
              </a:ext>
            </a:extLst>
          </p:cNvPr>
          <p:cNvSpPr>
            <a:spLocks noGrp="1"/>
          </p:cNvSpPr>
          <p:nvPr>
            <p:ph type="body" sz="quarter" idx="23"/>
          </p:nvPr>
        </p:nvSpPr>
        <p:spPr>
          <a:xfrm>
            <a:off x="11138914" y="6309966"/>
            <a:ext cx="11010866" cy="8159656"/>
          </a:xfrm>
          <a:solidFill>
            <a:schemeClr val="bg1"/>
          </a:solidFill>
          <a:ln w="76200">
            <a:solidFill>
              <a:schemeClr val="tx1"/>
            </a:solidFill>
          </a:ln>
        </p:spPr>
        <p:txBody>
          <a:bodyPr/>
          <a:lstStyle/>
          <a:p>
            <a:r>
              <a:rPr lang="en-US" sz="3400" dirty="0">
                <a:solidFill>
                  <a:schemeClr val="tx1"/>
                </a:solidFill>
                <a:latin typeface="Arial" panose="020B0604020202020204" pitchFamily="34" charset="0"/>
                <a:cs typeface="Arial" panose="020B0604020202020204" pitchFamily="34" charset="0"/>
              </a:rPr>
              <a:t>From 2012-2019 the tiered supports agency team poured time an energy into building a reinforcement system that created a close family atmosphere between individuals and all employees within the agency.  The CAR</a:t>
            </a:r>
            <a:r>
              <a:rPr lang="en-US" sz="3400" baseline="30000" dirty="0">
                <a:solidFill>
                  <a:schemeClr val="tx1"/>
                </a:solidFill>
                <a:latin typeface="Arial" panose="020B0604020202020204" pitchFamily="34" charset="0"/>
                <a:cs typeface="Arial" panose="020B0604020202020204" pitchFamily="34" charset="0"/>
              </a:rPr>
              <a:t>2</a:t>
            </a:r>
            <a:r>
              <a:rPr lang="en-US" sz="3400" dirty="0">
                <a:solidFill>
                  <a:schemeClr val="tx1"/>
                </a:solidFill>
                <a:latin typeface="Arial" panose="020B0604020202020204" pitchFamily="34" charset="0"/>
                <a:cs typeface="Arial" panose="020B0604020202020204" pitchFamily="34" charset="0"/>
              </a:rPr>
              <a:t>E bucks system was developed and a new way of thinking was born.  </a:t>
            </a: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a:p>
            <a:endParaRPr lang="en-US" baseline="30000" dirty="0">
              <a:latin typeface="Arial" panose="020B0604020202020204" pitchFamily="34" charset="0"/>
              <a:cs typeface="Arial" panose="020B0604020202020204" pitchFamily="34" charset="0"/>
            </a:endParaRPr>
          </a:p>
        </p:txBody>
      </p:sp>
      <p:sp>
        <p:nvSpPr>
          <p:cNvPr id="87" name="Text Placeholder 86">
            <a:extLst>
              <a:ext uri="{FF2B5EF4-FFF2-40B4-BE49-F238E27FC236}">
                <a16:creationId xmlns:a16="http://schemas.microsoft.com/office/drawing/2014/main" id="{B51B601C-AA87-C448-96E5-5B6D1C8B4249}"/>
              </a:ext>
            </a:extLst>
          </p:cNvPr>
          <p:cNvSpPr>
            <a:spLocks noGrp="1"/>
          </p:cNvSpPr>
          <p:nvPr>
            <p:ph type="body" sz="quarter" idx="10"/>
          </p:nvPr>
        </p:nvSpPr>
        <p:spPr>
          <a:xfrm>
            <a:off x="534949" y="3304948"/>
            <a:ext cx="10310633" cy="10816829"/>
          </a:xfrm>
          <a:ln w="76200"/>
        </p:spPr>
        <p:style>
          <a:lnRef idx="2">
            <a:schemeClr val="dk1"/>
          </a:lnRef>
          <a:fillRef idx="1">
            <a:schemeClr val="lt1"/>
          </a:fillRef>
          <a:effectRef idx="0">
            <a:schemeClr val="dk1"/>
          </a:effectRef>
          <a:fontRef idx="minor">
            <a:schemeClr val="dk1"/>
          </a:fontRef>
        </p:style>
        <p:txBody>
          <a:bodyPr/>
          <a:lstStyle/>
          <a:p>
            <a:r>
              <a:rPr lang="en-US" sz="3400" dirty="0">
                <a:solidFill>
                  <a:schemeClr val="tx1"/>
                </a:solidFill>
                <a:latin typeface="Arial" panose="020B0604020202020204" pitchFamily="34" charset="0"/>
                <a:cs typeface="Arial" panose="020B0604020202020204" pitchFamily="34" charset="0"/>
              </a:rPr>
              <a:t>To empower people with disabilities to achieve their highest level of independence through high quality and diverse support services.</a:t>
            </a:r>
          </a:p>
          <a:p>
            <a:endParaRPr lang="en-US" sz="3400" dirty="0">
              <a:solidFill>
                <a:schemeClr val="tx1"/>
              </a:solidFill>
              <a:latin typeface="Arial" panose="020B0604020202020204" pitchFamily="34" charset="0"/>
              <a:cs typeface="Arial" panose="020B0604020202020204" pitchFamily="34" charset="0"/>
            </a:endParaRPr>
          </a:p>
          <a:p>
            <a:r>
              <a:rPr lang="en-US" sz="3400" dirty="0">
                <a:solidFill>
                  <a:schemeClr val="tx1"/>
                </a:solidFill>
                <a:latin typeface="Arial" panose="020B0604020202020204" pitchFamily="34" charset="0"/>
                <a:cs typeface="Arial" panose="020B0604020202020204" pitchFamily="34" charset="0"/>
              </a:rPr>
              <a:t>Achievement of the mission of the Chariton Valley Association requires the creation of an environment of love, respect, support, and safety for the persons participating in the various programs. </a:t>
            </a:r>
          </a:p>
          <a:p>
            <a:endParaRPr lang="en-US" sz="3400"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88" name="Text Placeholder 87">
            <a:extLst>
              <a:ext uri="{FF2B5EF4-FFF2-40B4-BE49-F238E27FC236}">
                <a16:creationId xmlns:a16="http://schemas.microsoft.com/office/drawing/2014/main" id="{ED6BA1F4-974B-AA4D-BF12-3F1211493C26}"/>
              </a:ext>
            </a:extLst>
          </p:cNvPr>
          <p:cNvSpPr>
            <a:spLocks noGrp="1"/>
          </p:cNvSpPr>
          <p:nvPr>
            <p:ph type="body" sz="quarter" idx="11"/>
          </p:nvPr>
        </p:nvSpPr>
        <p:spPr>
          <a:xfrm>
            <a:off x="159323" y="2400229"/>
            <a:ext cx="10048875" cy="754045"/>
          </a:xfrm>
        </p:spPr>
        <p:txBody>
          <a:bodyPr/>
          <a:lstStyle/>
          <a:p>
            <a:r>
              <a:rPr lang="en-US" dirty="0">
                <a:solidFill>
                  <a:schemeClr val="bg1"/>
                </a:solidFill>
                <a:latin typeface="Arial" panose="020B0604020202020204" pitchFamily="34" charset="0"/>
                <a:cs typeface="Arial" panose="020B0604020202020204" pitchFamily="34" charset="0"/>
              </a:rPr>
              <a:t>Chariton Valley Association (CVA)</a:t>
            </a:r>
          </a:p>
        </p:txBody>
      </p:sp>
      <p:sp>
        <p:nvSpPr>
          <p:cNvPr id="89" name="Text Placeholder 88">
            <a:extLst>
              <a:ext uri="{FF2B5EF4-FFF2-40B4-BE49-F238E27FC236}">
                <a16:creationId xmlns:a16="http://schemas.microsoft.com/office/drawing/2014/main" id="{52482D9A-DD3A-3E4D-B5A8-692345FB258E}"/>
              </a:ext>
            </a:extLst>
          </p:cNvPr>
          <p:cNvSpPr>
            <a:spLocks noGrp="1"/>
          </p:cNvSpPr>
          <p:nvPr>
            <p:ph type="body" sz="quarter" idx="20"/>
          </p:nvPr>
        </p:nvSpPr>
        <p:spPr>
          <a:xfrm>
            <a:off x="-56876" y="14427927"/>
            <a:ext cx="11866569" cy="1339701"/>
          </a:xfrm>
        </p:spPr>
        <p:txBody>
          <a:bodyPr/>
          <a:lstStyle/>
          <a:p>
            <a:r>
              <a:rPr lang="en-US" dirty="0">
                <a:solidFill>
                  <a:schemeClr val="bg1"/>
                </a:solidFill>
                <a:latin typeface="Arial" panose="020B0604020202020204" pitchFamily="34" charset="0"/>
                <a:cs typeface="Arial" panose="020B0604020202020204" pitchFamily="34" charset="0"/>
              </a:rPr>
              <a:t>Quality DSP Shortage and High Rates of Burnout</a:t>
            </a:r>
          </a:p>
        </p:txBody>
      </p:sp>
      <p:sp>
        <p:nvSpPr>
          <p:cNvPr id="91" name="Text Placeholder 90">
            <a:extLst>
              <a:ext uri="{FF2B5EF4-FFF2-40B4-BE49-F238E27FC236}">
                <a16:creationId xmlns:a16="http://schemas.microsoft.com/office/drawing/2014/main" id="{6A984DC8-C031-724D-9B33-B7D232AE5C5D}"/>
              </a:ext>
            </a:extLst>
          </p:cNvPr>
          <p:cNvSpPr>
            <a:spLocks noGrp="1"/>
          </p:cNvSpPr>
          <p:nvPr>
            <p:ph type="body" sz="quarter" idx="22"/>
          </p:nvPr>
        </p:nvSpPr>
        <p:spPr>
          <a:xfrm>
            <a:off x="11546282" y="5516198"/>
            <a:ext cx="10048875" cy="754045"/>
          </a:xfrm>
        </p:spPr>
        <p:txBody>
          <a:bodyPr/>
          <a:lstStyle/>
          <a:p>
            <a:r>
              <a:rPr lang="en-US" dirty="0">
                <a:solidFill>
                  <a:schemeClr val="bg1"/>
                </a:solidFill>
              </a:rPr>
              <a:t>Creating a Family Environment</a:t>
            </a:r>
          </a:p>
        </p:txBody>
      </p:sp>
      <p:sp>
        <p:nvSpPr>
          <p:cNvPr id="92" name="Text Placeholder 91">
            <a:extLst>
              <a:ext uri="{FF2B5EF4-FFF2-40B4-BE49-F238E27FC236}">
                <a16:creationId xmlns:a16="http://schemas.microsoft.com/office/drawing/2014/main" id="{2EA51318-ADEE-ED41-AE79-D80086567C7D}"/>
              </a:ext>
            </a:extLst>
          </p:cNvPr>
          <p:cNvSpPr>
            <a:spLocks noGrp="1"/>
          </p:cNvSpPr>
          <p:nvPr>
            <p:ph type="body" sz="quarter" idx="23"/>
          </p:nvPr>
        </p:nvSpPr>
        <p:spPr>
          <a:xfrm>
            <a:off x="22421873" y="18758337"/>
            <a:ext cx="10369544" cy="13408049"/>
          </a:xfrm>
          <a:solidFill>
            <a:schemeClr val="bg1"/>
          </a:solidFill>
          <a:ln w="76200">
            <a:solidFill>
              <a:schemeClr val="tx1"/>
            </a:solidFill>
          </a:ln>
        </p:spPr>
        <p:txBody>
          <a:bodyPr/>
          <a:lstStyle/>
          <a:p>
            <a:r>
              <a:rPr lang="en-US" sz="3400" dirty="0">
                <a:solidFill>
                  <a:schemeClr val="tx1"/>
                </a:solidFill>
              </a:rPr>
              <a:t>In 2019, CVA had the largest number of direct support professionals nominated by individuals receiving support, for the annual DSP awards.  When staff are appreciated and enjoy their work, the quality of work provided increases, as does the quality of relationships.  Conversely, the likelihood/risk for abuse/neglect decreases.  As an agency, CVA values their employees and the work they do, recognizing that the care and support staff provides is essential to ensuring the quality of life for individuals receiving support, as well as the staff providing support.  As a result, within the past year, we have made great strides to build a system that adequately recognizes how valuable our staff are.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93" name="Text Placeholder 92">
            <a:extLst>
              <a:ext uri="{FF2B5EF4-FFF2-40B4-BE49-F238E27FC236}">
                <a16:creationId xmlns:a16="http://schemas.microsoft.com/office/drawing/2014/main" id="{38D8D04E-BA04-3645-8D54-47AEE765C8B0}"/>
              </a:ext>
            </a:extLst>
          </p:cNvPr>
          <p:cNvSpPr>
            <a:spLocks noGrp="1"/>
          </p:cNvSpPr>
          <p:nvPr>
            <p:ph type="body" sz="quarter" idx="24"/>
          </p:nvPr>
        </p:nvSpPr>
        <p:spPr>
          <a:xfrm>
            <a:off x="22577445" y="17789112"/>
            <a:ext cx="10058400" cy="754045"/>
          </a:xfrm>
        </p:spPr>
        <p:txBody>
          <a:bodyPr/>
          <a:lstStyle/>
          <a:p>
            <a:r>
              <a:rPr lang="en-US" dirty="0">
                <a:solidFill>
                  <a:schemeClr val="bg1"/>
                </a:solidFill>
              </a:rPr>
              <a:t>The Year of the Staff</a:t>
            </a:r>
          </a:p>
        </p:txBody>
      </p:sp>
      <p:sp>
        <p:nvSpPr>
          <p:cNvPr id="94" name="Text Placeholder 93">
            <a:extLst>
              <a:ext uri="{FF2B5EF4-FFF2-40B4-BE49-F238E27FC236}">
                <a16:creationId xmlns:a16="http://schemas.microsoft.com/office/drawing/2014/main" id="{2F97B74B-534C-0842-BE55-AF8FB3442020}"/>
              </a:ext>
            </a:extLst>
          </p:cNvPr>
          <p:cNvSpPr>
            <a:spLocks noGrp="1"/>
          </p:cNvSpPr>
          <p:nvPr>
            <p:ph type="body" sz="quarter" idx="25"/>
          </p:nvPr>
        </p:nvSpPr>
        <p:spPr>
          <a:xfrm>
            <a:off x="33219171" y="2671866"/>
            <a:ext cx="10047018" cy="754045"/>
          </a:xfrm>
        </p:spPr>
        <p:txBody>
          <a:bodyPr/>
          <a:lstStyle/>
          <a:p>
            <a:r>
              <a:rPr lang="en-US" dirty="0">
                <a:solidFill>
                  <a:schemeClr val="bg1"/>
                </a:solidFill>
              </a:rPr>
              <a:t>Compassion Beyond 9-5</a:t>
            </a:r>
          </a:p>
        </p:txBody>
      </p:sp>
      <p:sp>
        <p:nvSpPr>
          <p:cNvPr id="95" name="Text Placeholder 94">
            <a:extLst>
              <a:ext uri="{FF2B5EF4-FFF2-40B4-BE49-F238E27FC236}">
                <a16:creationId xmlns:a16="http://schemas.microsoft.com/office/drawing/2014/main" id="{C425D03E-96C1-804B-9990-78B2B8349537}"/>
              </a:ext>
            </a:extLst>
          </p:cNvPr>
          <p:cNvSpPr>
            <a:spLocks noGrp="1"/>
          </p:cNvSpPr>
          <p:nvPr>
            <p:ph type="body" sz="quarter" idx="26"/>
          </p:nvPr>
        </p:nvSpPr>
        <p:spPr>
          <a:xfrm>
            <a:off x="33275321" y="3529465"/>
            <a:ext cx="10133275" cy="13758766"/>
          </a:xfrm>
          <a:solidFill>
            <a:schemeClr val="bg1"/>
          </a:solidFill>
          <a:ln w="76200">
            <a:solidFill>
              <a:schemeClr val="tx1"/>
            </a:solidFill>
          </a:ln>
        </p:spPr>
        <p:txBody>
          <a:bodyPr/>
          <a:lstStyle/>
          <a:p>
            <a:r>
              <a:rPr lang="en-US" sz="3400" dirty="0">
                <a:solidFill>
                  <a:schemeClr val="tx1"/>
                </a:solidFill>
                <a:latin typeface="Arial" panose="020B0604020202020204" pitchFamily="34" charset="0"/>
                <a:cs typeface="Arial" panose="020B0604020202020204" pitchFamily="34" charset="0"/>
              </a:rPr>
              <a:t>Chariton Valley Association works hard to demonstrate to all employees and individuals how valuable they are.  The compassion shown by the administration and management extends beyond the typical business hours.  In January 2020, northeast Missouri experienced several periods of inclement weather with the potential for loss of electricity and/or other essential needs.  During that time management staff contacted the staff and individuals after hours, on the weekend, etc. to ensure that everyone’s needs were met.  Other examples of extending compassion includes providing meals to staff who have had to take time off due to medical needs, connecting employees to resources to manage personal needs, such as counseling services, legal services, etc.  A family supports their members during all hours and all seasons.  </a:t>
            </a: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96" name="Text Placeholder 95">
            <a:extLst>
              <a:ext uri="{FF2B5EF4-FFF2-40B4-BE49-F238E27FC236}">
                <a16:creationId xmlns:a16="http://schemas.microsoft.com/office/drawing/2014/main" id="{59AA662D-8D39-F746-9987-521130222D8C}"/>
              </a:ext>
            </a:extLst>
          </p:cNvPr>
          <p:cNvSpPr>
            <a:spLocks noGrp="1"/>
          </p:cNvSpPr>
          <p:nvPr>
            <p:ph type="body" sz="quarter" idx="27"/>
          </p:nvPr>
        </p:nvSpPr>
        <p:spPr>
          <a:xfrm>
            <a:off x="33275321" y="17933867"/>
            <a:ext cx="10047018" cy="754045"/>
          </a:xfrm>
        </p:spPr>
        <p:txBody>
          <a:bodyPr/>
          <a:lstStyle/>
          <a:p>
            <a:r>
              <a:rPr lang="en-US" dirty="0">
                <a:solidFill>
                  <a:schemeClr val="bg1"/>
                </a:solidFill>
              </a:rPr>
              <a:t>The Best is Yet to Come</a:t>
            </a:r>
          </a:p>
        </p:txBody>
      </p:sp>
      <p:sp>
        <p:nvSpPr>
          <p:cNvPr id="97" name="Text Placeholder 96">
            <a:extLst>
              <a:ext uri="{FF2B5EF4-FFF2-40B4-BE49-F238E27FC236}">
                <a16:creationId xmlns:a16="http://schemas.microsoft.com/office/drawing/2014/main" id="{C9838796-29D9-8A4D-9392-4C51FAC609C9}"/>
              </a:ext>
            </a:extLst>
          </p:cNvPr>
          <p:cNvSpPr>
            <a:spLocks noGrp="1"/>
          </p:cNvSpPr>
          <p:nvPr>
            <p:ph type="body" sz="quarter" idx="28"/>
          </p:nvPr>
        </p:nvSpPr>
        <p:spPr>
          <a:xfrm>
            <a:off x="33219171" y="18765891"/>
            <a:ext cx="10189425" cy="10407708"/>
          </a:xfrm>
          <a:solidFill>
            <a:schemeClr val="bg1"/>
          </a:solidFill>
          <a:ln w="76200">
            <a:solidFill>
              <a:schemeClr val="tx1"/>
            </a:solidFill>
          </a:ln>
        </p:spPr>
        <p:txBody>
          <a:bodyPr/>
          <a:lstStyle/>
          <a:p>
            <a:r>
              <a:rPr lang="en-US" sz="3400" dirty="0">
                <a:solidFill>
                  <a:schemeClr val="tx1"/>
                </a:solidFill>
                <a:latin typeface="Arial" panose="020B0604020202020204" pitchFamily="34" charset="0"/>
                <a:cs typeface="Arial" panose="020B0604020202020204" pitchFamily="34" charset="0"/>
              </a:rPr>
              <a:t>In order to find and employ quality staff, Chariton Valley Association realizes the need for more opportunities to grow within the company.  Over the next year, CVA will begin developing a plan for providing staff with the opportunity to increase their training and knowledge, as well as have an incentive for continuing education and remaining with the company.  The agency team has also discussed additional strategies for recognizing and reinforcing staff and individuals within the agency who exhibit the values of compassion, advocacy, respect, responsibility and encouragement. </a:t>
            </a:r>
          </a:p>
          <a:p>
            <a:endParaRPr lang="en-US" sz="3400"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a:t>
            </a:r>
          </a:p>
        </p:txBody>
      </p:sp>
      <p:sp>
        <p:nvSpPr>
          <p:cNvPr id="98" name="Text Placeholder 97">
            <a:extLst>
              <a:ext uri="{FF2B5EF4-FFF2-40B4-BE49-F238E27FC236}">
                <a16:creationId xmlns:a16="http://schemas.microsoft.com/office/drawing/2014/main" id="{5FF1C2DE-3A2B-6E4D-A87A-F041F0046A3A}"/>
              </a:ext>
            </a:extLst>
          </p:cNvPr>
          <p:cNvSpPr>
            <a:spLocks noGrp="1"/>
          </p:cNvSpPr>
          <p:nvPr>
            <p:ph type="body" sz="quarter" idx="29"/>
          </p:nvPr>
        </p:nvSpPr>
        <p:spPr>
          <a:xfrm>
            <a:off x="33390292" y="29319845"/>
            <a:ext cx="10047018" cy="754045"/>
          </a:xfrm>
        </p:spPr>
        <p:txBody>
          <a:bodyPr/>
          <a:lstStyle/>
          <a:p>
            <a:r>
              <a:rPr lang="en-US" dirty="0"/>
              <a:t>For More Information: </a:t>
            </a:r>
          </a:p>
        </p:txBody>
      </p:sp>
      <p:sp>
        <p:nvSpPr>
          <p:cNvPr id="99" name="Text Placeholder 98">
            <a:extLst>
              <a:ext uri="{FF2B5EF4-FFF2-40B4-BE49-F238E27FC236}">
                <a16:creationId xmlns:a16="http://schemas.microsoft.com/office/drawing/2014/main" id="{D5A02CF7-A081-4343-8CE7-EA107BE5C7F0}"/>
              </a:ext>
            </a:extLst>
          </p:cNvPr>
          <p:cNvSpPr>
            <a:spLocks noGrp="1"/>
          </p:cNvSpPr>
          <p:nvPr>
            <p:ph type="body" sz="quarter" idx="30"/>
          </p:nvPr>
        </p:nvSpPr>
        <p:spPr>
          <a:xfrm>
            <a:off x="33390292" y="30151868"/>
            <a:ext cx="10052050" cy="2231358"/>
          </a:xfrm>
        </p:spPr>
        <p:txBody>
          <a:bodyPr/>
          <a:lstStyle/>
          <a:p>
            <a:pPr algn="ctr"/>
            <a:r>
              <a:rPr lang="en-US" dirty="0"/>
              <a:t>Chariton Valley Association</a:t>
            </a:r>
          </a:p>
          <a:p>
            <a:pPr algn="ctr"/>
            <a:r>
              <a:rPr lang="en-US" dirty="0"/>
              <a:t>1708 E. </a:t>
            </a:r>
            <a:r>
              <a:rPr lang="en-US" dirty="0" err="1"/>
              <a:t>LaHarpe</a:t>
            </a:r>
            <a:r>
              <a:rPr lang="en-US" dirty="0"/>
              <a:t> Street</a:t>
            </a:r>
          </a:p>
          <a:p>
            <a:pPr algn="ctr"/>
            <a:r>
              <a:rPr lang="en-US" dirty="0"/>
              <a:t>Kirksville, MO  63501</a:t>
            </a:r>
          </a:p>
          <a:p>
            <a:pPr algn="ctr"/>
            <a:r>
              <a:rPr lang="en-US" dirty="0"/>
              <a:t>660-665-1111</a:t>
            </a:r>
          </a:p>
        </p:txBody>
      </p:sp>
      <p:sp>
        <p:nvSpPr>
          <p:cNvPr id="100" name="Text Placeholder 99">
            <a:extLst>
              <a:ext uri="{FF2B5EF4-FFF2-40B4-BE49-F238E27FC236}">
                <a16:creationId xmlns:a16="http://schemas.microsoft.com/office/drawing/2014/main" id="{E1D63EAF-47F9-774B-9E42-7734CFFDC91E}"/>
              </a:ext>
            </a:extLst>
          </p:cNvPr>
          <p:cNvSpPr>
            <a:spLocks noGrp="1"/>
          </p:cNvSpPr>
          <p:nvPr>
            <p:ph type="body" sz="quarter" idx="96"/>
          </p:nvPr>
        </p:nvSpPr>
        <p:spPr>
          <a:xfrm>
            <a:off x="482603" y="15594804"/>
            <a:ext cx="11498210" cy="16571583"/>
          </a:xfrm>
          <a:ln w="76200"/>
        </p:spPr>
        <p:style>
          <a:lnRef idx="2">
            <a:schemeClr val="dk1"/>
          </a:lnRef>
          <a:fillRef idx="1">
            <a:schemeClr val="lt1"/>
          </a:fillRef>
          <a:effectRef idx="0">
            <a:schemeClr val="dk1"/>
          </a:effectRef>
          <a:fontRef idx="minor">
            <a:schemeClr val="dk1"/>
          </a:fontRef>
        </p:style>
        <p:txBody>
          <a:bodyPr/>
          <a:lstStyle/>
          <a:p>
            <a:r>
              <a:rPr lang="en-US" sz="3400" dirty="0">
                <a:solidFill>
                  <a:schemeClr val="tx1"/>
                </a:solidFill>
                <a:latin typeface="Arial" panose="020B0604020202020204" pitchFamily="34" charset="0"/>
                <a:cs typeface="Arial" panose="020B0604020202020204" pitchFamily="34" charset="0"/>
              </a:rPr>
              <a:t>CVA began the journey towards implementation of a tiered supports system in 2012.  The initial ASSET completed in 2012 showed deficits in the areas of Expectations Defined and Taught, Systems of Reinforcement and Teaching and encouraging new skills, along with a staff retention rate of 57.8%.  The agency team completed a self-evaluation tool to identify critical elements within the agency/system that could be impacting the staff retention.  From that evaluation, the need for a more universal system of reinforcement and encouragement was identified as a primary need.    </a:t>
            </a: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r>
              <a:rPr lang="en-US" sz="3400" dirty="0">
                <a:solidFill>
                  <a:schemeClr val="tx1"/>
                </a:solidFill>
                <a:latin typeface="Arial" panose="020B0604020202020204" pitchFamily="34" charset="0"/>
                <a:cs typeface="Arial" panose="020B0604020202020204" pitchFamily="34" charset="0"/>
              </a:rPr>
              <a:t>As a team, our agency started with the development of agency values.  A survey was sent out to all employees and individuals seeking input into the values important to CVA.  From that survey, 6 values were identified as being important to agency staff and individuals, which lead to the 5 established agency values we observe today.  </a:t>
            </a:r>
            <a:endParaRPr lang="en-US" dirty="0">
              <a:solidFill>
                <a:schemeClr val="tx1"/>
              </a:solidFill>
              <a:latin typeface="Arial" panose="020B0604020202020204" pitchFamily="34" charset="0"/>
              <a:cs typeface="Arial" panose="020B0604020202020204" pitchFamily="34" charset="0"/>
            </a:endParaRPr>
          </a:p>
        </p:txBody>
      </p:sp>
      <p:sp>
        <p:nvSpPr>
          <p:cNvPr id="101" name="Text Placeholder 100">
            <a:extLst>
              <a:ext uri="{FF2B5EF4-FFF2-40B4-BE49-F238E27FC236}">
                <a16:creationId xmlns:a16="http://schemas.microsoft.com/office/drawing/2014/main" id="{3F1E5495-EDC6-8943-BA21-C1F3009450C4}"/>
              </a:ext>
            </a:extLst>
          </p:cNvPr>
          <p:cNvSpPr>
            <a:spLocks noGrp="1"/>
          </p:cNvSpPr>
          <p:nvPr>
            <p:ph type="body" sz="quarter" idx="150"/>
          </p:nvPr>
        </p:nvSpPr>
        <p:spPr>
          <a:xfrm>
            <a:off x="13746732" y="3056977"/>
            <a:ext cx="19643560" cy="1280160"/>
          </a:xfrm>
        </p:spPr>
        <p:txBody>
          <a:bodyPr>
            <a:normAutofit/>
          </a:bodyPr>
          <a:lstStyle/>
          <a:p>
            <a:r>
              <a:rPr lang="en-US" sz="6600" dirty="0">
                <a:solidFill>
                  <a:schemeClr val="bg1"/>
                </a:solidFill>
              </a:rPr>
              <a:t>Tiered Supports Team</a:t>
            </a:r>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1"/>
          </p:nvPr>
        </p:nvSpPr>
        <p:spPr>
          <a:xfrm>
            <a:off x="5932593" y="757383"/>
            <a:ext cx="31998968" cy="1280160"/>
          </a:xfrm>
        </p:spPr>
        <p:txBody>
          <a:bodyPr>
            <a:noAutofit/>
          </a:bodyPr>
          <a:lstStyle/>
          <a:p>
            <a:r>
              <a:rPr lang="en-US" dirty="0">
                <a:solidFill>
                  <a:schemeClr val="bg1"/>
                </a:solidFill>
              </a:rPr>
              <a:t>Building a Family Starts with CAR</a:t>
            </a:r>
            <a:r>
              <a:rPr lang="en-US" baseline="30000" dirty="0">
                <a:solidFill>
                  <a:schemeClr val="bg1"/>
                </a:solidFill>
              </a:rPr>
              <a:t>2</a:t>
            </a:r>
            <a:r>
              <a:rPr lang="en-US" dirty="0">
                <a:solidFill>
                  <a:schemeClr val="bg1"/>
                </a:solidFill>
              </a:rPr>
              <a:t>E’ing</a:t>
            </a:r>
          </a:p>
        </p:txBody>
      </p:sp>
      <p:pic>
        <p:nvPicPr>
          <p:cNvPr id="2" name="Picture 1"/>
          <p:cNvPicPr>
            <a:picLocks noChangeAspect="1"/>
          </p:cNvPicPr>
          <p:nvPr/>
        </p:nvPicPr>
        <p:blipFill>
          <a:blip r:embed="rId2"/>
          <a:stretch>
            <a:fillRect/>
          </a:stretch>
        </p:blipFill>
        <p:spPr>
          <a:xfrm>
            <a:off x="15842027" y="2310884"/>
            <a:ext cx="3817573" cy="267725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8129" y="9413486"/>
            <a:ext cx="5739842" cy="4513096"/>
          </a:xfrm>
          <a:prstGeom prst="rect">
            <a:avLst/>
          </a:prstGeom>
        </p:spPr>
      </p:pic>
      <p:pic>
        <p:nvPicPr>
          <p:cNvPr id="9" name="Picture 8"/>
          <p:cNvPicPr>
            <a:picLocks noChangeAspect="1"/>
          </p:cNvPicPr>
          <p:nvPr/>
        </p:nvPicPr>
        <p:blipFill>
          <a:blip r:embed="rId4"/>
          <a:stretch>
            <a:fillRect/>
          </a:stretch>
        </p:blipFill>
        <p:spPr>
          <a:xfrm>
            <a:off x="575735" y="22044543"/>
            <a:ext cx="5839120" cy="3224497"/>
          </a:xfrm>
          <a:prstGeom prst="rect">
            <a:avLst/>
          </a:prstGeom>
        </p:spPr>
      </p:pic>
      <p:sp>
        <p:nvSpPr>
          <p:cNvPr id="10" name="TextBox 9"/>
          <p:cNvSpPr txBox="1"/>
          <p:nvPr/>
        </p:nvSpPr>
        <p:spPr>
          <a:xfrm>
            <a:off x="2835311" y="21475561"/>
            <a:ext cx="1490265" cy="646331"/>
          </a:xfrm>
          <a:prstGeom prst="rect">
            <a:avLst/>
          </a:prstGeom>
          <a:noFill/>
        </p:spPr>
        <p:txBody>
          <a:bodyPr wrap="square" rtlCol="0">
            <a:spAutoFit/>
          </a:bodyPr>
          <a:lstStyle/>
          <a:p>
            <a:r>
              <a:rPr lang="en-US" sz="3600" b="1" dirty="0">
                <a:latin typeface="Segoe UI Black" panose="020B0A02040204020203" pitchFamily="34" charset="0"/>
                <a:ea typeface="Segoe UI Black" panose="020B0A02040204020203" pitchFamily="34" charset="0"/>
                <a:cs typeface="Times New Roman" panose="02020603050405020304" pitchFamily="18" charset="0"/>
              </a:rPr>
              <a:t>2012</a:t>
            </a:r>
            <a:endParaRPr lang="en-US" sz="3200" b="1" dirty="0">
              <a:latin typeface="Segoe UI Black" panose="020B0A02040204020203" pitchFamily="34" charset="0"/>
              <a:ea typeface="Segoe UI Black" panose="020B0A02040204020203" pitchFamily="34" charset="0"/>
              <a:cs typeface="Times New Roman" panose="02020603050405020304" pitchFamily="18" charset="0"/>
            </a:endParaRPr>
          </a:p>
        </p:txBody>
      </p:sp>
      <p:pic>
        <p:nvPicPr>
          <p:cNvPr id="11" name="Picture 10"/>
          <p:cNvPicPr>
            <a:picLocks noChangeAspect="1"/>
          </p:cNvPicPr>
          <p:nvPr/>
        </p:nvPicPr>
        <p:blipFill>
          <a:blip r:embed="rId5"/>
          <a:stretch>
            <a:fillRect/>
          </a:stretch>
        </p:blipFill>
        <p:spPr>
          <a:xfrm>
            <a:off x="6362918" y="21996688"/>
            <a:ext cx="5314724" cy="6651558"/>
          </a:xfrm>
          <a:prstGeom prst="rect">
            <a:avLst/>
          </a:prstGeom>
        </p:spPr>
      </p:pic>
      <p:pic>
        <p:nvPicPr>
          <p:cNvPr id="13" name="Picture 12"/>
          <p:cNvPicPr>
            <a:picLocks noChangeAspect="1"/>
          </p:cNvPicPr>
          <p:nvPr/>
        </p:nvPicPr>
        <p:blipFill>
          <a:blip r:embed="rId6"/>
          <a:stretch>
            <a:fillRect/>
          </a:stretch>
        </p:blipFill>
        <p:spPr>
          <a:xfrm>
            <a:off x="653957" y="25139755"/>
            <a:ext cx="5568793" cy="3508491"/>
          </a:xfrm>
          <a:prstGeom prst="rect">
            <a:avLst/>
          </a:prstGeom>
        </p:spPr>
      </p:pic>
      <p:pic>
        <p:nvPicPr>
          <p:cNvPr id="12" name="Picture 11"/>
          <p:cNvPicPr>
            <a:picLocks noChangeAspect="1"/>
          </p:cNvPicPr>
          <p:nvPr/>
        </p:nvPicPr>
        <p:blipFill>
          <a:blip r:embed="rId7"/>
          <a:stretch>
            <a:fillRect/>
          </a:stretch>
        </p:blipFill>
        <p:spPr>
          <a:xfrm>
            <a:off x="2686436" y="25180153"/>
            <a:ext cx="3917689" cy="2257130"/>
          </a:xfrm>
          <a:prstGeom prst="rect">
            <a:avLst/>
          </a:prstGeom>
        </p:spPr>
      </p:pic>
      <p:sp>
        <p:nvSpPr>
          <p:cNvPr id="14" name="Rectangle 13"/>
          <p:cNvSpPr/>
          <p:nvPr/>
        </p:nvSpPr>
        <p:spPr>
          <a:xfrm rot="19534818">
            <a:off x="4217834" y="27869761"/>
            <a:ext cx="3202795"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glow rad="228600">
                    <a:schemeClr val="accent1">
                      <a:satMod val="175000"/>
                      <a:alpha val="40000"/>
                    </a:schemeClr>
                  </a:glow>
                  <a:outerShdw blurRad="38100" dist="25400" dir="5400000" algn="ctr" rotWithShape="0">
                    <a:srgbClr val="6E747A">
                      <a:alpha val="43000"/>
                    </a:srgbClr>
                  </a:outerShdw>
                </a:effectLst>
              </a:rPr>
              <a:t>CAR</a:t>
            </a:r>
            <a:r>
              <a:rPr lang="en-US" sz="5400" b="0" cap="none" spc="0" baseline="30000" dirty="0">
                <a:ln w="0"/>
                <a:solidFill>
                  <a:schemeClr val="accent1"/>
                </a:solidFill>
                <a:effectLst>
                  <a:glow rad="228600">
                    <a:schemeClr val="accent1">
                      <a:satMod val="175000"/>
                      <a:alpha val="40000"/>
                    </a:schemeClr>
                  </a:glow>
                  <a:outerShdw blurRad="38100" dist="25400" dir="5400000" algn="ctr" rotWithShape="0">
                    <a:srgbClr val="6E747A">
                      <a:alpha val="43000"/>
                    </a:srgbClr>
                  </a:outerShdw>
                </a:effectLst>
              </a:rPr>
              <a:t>2</a:t>
            </a:r>
            <a:r>
              <a:rPr lang="en-US" sz="5400" b="0" cap="none" spc="0" dirty="0">
                <a:ln w="0"/>
                <a:solidFill>
                  <a:schemeClr val="accent1"/>
                </a:solidFill>
                <a:effectLst>
                  <a:glow rad="228600">
                    <a:schemeClr val="accent1">
                      <a:satMod val="175000"/>
                      <a:alpha val="40000"/>
                    </a:schemeClr>
                  </a:glow>
                  <a:outerShdw blurRad="38100" dist="25400" dir="5400000" algn="ctr" rotWithShape="0">
                    <a:srgbClr val="6E747A">
                      <a:alpha val="43000"/>
                    </a:srgbClr>
                  </a:outerShdw>
                </a:effectLst>
              </a:rPr>
              <a:t>E</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60672" y="9761705"/>
            <a:ext cx="3329940" cy="5183314"/>
          </a:xfrm>
          <a:prstGeom prst="rect">
            <a:avLst/>
          </a:prstGeom>
        </p:spPr>
      </p:pic>
      <p:sp>
        <p:nvSpPr>
          <p:cNvPr id="18" name="TextBox 17"/>
          <p:cNvSpPr txBox="1"/>
          <p:nvPr/>
        </p:nvSpPr>
        <p:spPr>
          <a:xfrm>
            <a:off x="12376220" y="14383105"/>
            <a:ext cx="9752103" cy="17796576"/>
          </a:xfrm>
          <a:prstGeom prst="rect">
            <a:avLst/>
          </a:prstGeom>
          <a:solidFill>
            <a:schemeClr val="bg1"/>
          </a:solidFill>
          <a:ln w="76200">
            <a:solidFill>
              <a:schemeClr val="tx1"/>
            </a:solidFill>
          </a:ln>
        </p:spPr>
        <p:txBody>
          <a:bodyPr wrap="square" rtlCol="0">
            <a:spAutoFit/>
          </a:bodyPr>
          <a:lstStyle/>
          <a:p>
            <a:endParaRPr lang="en-US" sz="2500"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88866" y="17644666"/>
            <a:ext cx="5394824" cy="5394824"/>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390771" y="18696969"/>
            <a:ext cx="4377379" cy="4377379"/>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664163" y="23031030"/>
            <a:ext cx="3907657" cy="3907657"/>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302275" y="23031030"/>
            <a:ext cx="5482366" cy="7309821"/>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664163" y="25788577"/>
            <a:ext cx="3907657" cy="2789537"/>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481968" y="27355745"/>
            <a:ext cx="3302673" cy="4426380"/>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625243" y="27801230"/>
            <a:ext cx="3982198" cy="3982198"/>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577231" y="29173598"/>
            <a:ext cx="3471607" cy="2603705"/>
          </a:xfrm>
          <a:prstGeom prst="rect">
            <a:avLst/>
          </a:prstGeom>
        </p:spPr>
      </p:pic>
      <p:sp>
        <p:nvSpPr>
          <p:cNvPr id="48" name="Text Placeholder 92">
            <a:extLst>
              <a:ext uri="{FF2B5EF4-FFF2-40B4-BE49-F238E27FC236}">
                <a16:creationId xmlns:a16="http://schemas.microsoft.com/office/drawing/2014/main" id="{38D8D04E-BA04-3645-8D54-47AEE765C8B0}"/>
              </a:ext>
            </a:extLst>
          </p:cNvPr>
          <p:cNvSpPr>
            <a:spLocks noGrp="1"/>
          </p:cNvSpPr>
          <p:nvPr>
            <p:ph type="body" sz="quarter" idx="24"/>
          </p:nvPr>
        </p:nvSpPr>
        <p:spPr>
          <a:xfrm>
            <a:off x="22386929" y="5516197"/>
            <a:ext cx="10058400" cy="754045"/>
          </a:xfrm>
        </p:spPr>
        <p:txBody>
          <a:bodyPr/>
          <a:lstStyle/>
          <a:p>
            <a:r>
              <a:rPr lang="en-US" dirty="0">
                <a:solidFill>
                  <a:schemeClr val="bg1"/>
                </a:solidFill>
              </a:rPr>
              <a:t>Making Progress</a:t>
            </a:r>
          </a:p>
        </p:txBody>
      </p:sp>
      <p:sp>
        <p:nvSpPr>
          <p:cNvPr id="49" name="Text Placeholder 91">
            <a:extLst>
              <a:ext uri="{FF2B5EF4-FFF2-40B4-BE49-F238E27FC236}">
                <a16:creationId xmlns:a16="http://schemas.microsoft.com/office/drawing/2014/main" id="{2EA51318-ADEE-ED41-AE79-D80086567C7D}"/>
              </a:ext>
            </a:extLst>
          </p:cNvPr>
          <p:cNvSpPr>
            <a:spLocks noGrp="1"/>
          </p:cNvSpPr>
          <p:nvPr>
            <p:ph type="body" sz="quarter" idx="23"/>
          </p:nvPr>
        </p:nvSpPr>
        <p:spPr>
          <a:xfrm>
            <a:off x="22396454" y="6309966"/>
            <a:ext cx="10579816" cy="11387080"/>
          </a:xfrm>
          <a:solidFill>
            <a:schemeClr val="bg1"/>
          </a:solidFill>
          <a:ln w="76200">
            <a:solidFill>
              <a:schemeClr val="tx1"/>
            </a:solidFill>
          </a:ln>
        </p:spPr>
        <p:txBody>
          <a:bodyPr/>
          <a:lstStyle/>
          <a:p>
            <a:r>
              <a:rPr lang="en-US" sz="3400" dirty="0">
                <a:solidFill>
                  <a:schemeClr val="tx1"/>
                </a:solidFill>
                <a:latin typeface="Arial" panose="020B0604020202020204" pitchFamily="34" charset="0"/>
                <a:cs typeface="Arial" panose="020B0604020202020204" pitchFamily="34" charset="0"/>
              </a:rPr>
              <a:t>CVA went from a 57.8% retention rate in 2012, to a to 67.16% in 2014 to 85.0% retention in May 2019.  CVA went from 61% implementation in 2012 to 83.3% implementation of universal strategies in 2019.  During the ASSET interview in May 2019, 77% of individuals and 92% of staff reported receiving some type of reinforcement.  This increase in the recognition of desirable behavior, coupled with the attention towards investing in staff has resulted in more long-term, quality staff.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8" name="Rectangle 7"/>
          <p:cNvSpPr/>
          <p:nvPr/>
        </p:nvSpPr>
        <p:spPr>
          <a:xfrm>
            <a:off x="12426800" y="14245245"/>
            <a:ext cx="9530527" cy="34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426507" y="13398643"/>
            <a:ext cx="5341643" cy="5341643"/>
          </a:xfrm>
          <a:prstGeom prst="rect">
            <a:avLst/>
          </a:prstGeom>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683963" y="13397626"/>
            <a:ext cx="4272838" cy="4272838"/>
          </a:xfrm>
          <a:prstGeom prst="rect">
            <a:avLst/>
          </a:prstGeom>
        </p:spPr>
      </p:pic>
      <p:pic>
        <p:nvPicPr>
          <p:cNvPr id="30" name="Picture 29"/>
          <p:cNvPicPr>
            <a:picLocks noChangeAspect="1"/>
          </p:cNvPicPr>
          <p:nvPr/>
        </p:nvPicPr>
        <p:blipFill>
          <a:blip r:embed="rId19"/>
          <a:stretch>
            <a:fillRect/>
          </a:stretch>
        </p:blipFill>
        <p:spPr>
          <a:xfrm>
            <a:off x="22600204" y="25874251"/>
            <a:ext cx="6381127" cy="6009432"/>
          </a:xfrm>
          <a:prstGeom prst="rect">
            <a:avLst/>
          </a:prstGeom>
        </p:spPr>
      </p:pic>
      <p:pic>
        <p:nvPicPr>
          <p:cNvPr id="31" name="Picture 30"/>
          <p:cNvPicPr>
            <a:picLocks noChangeAspect="1"/>
          </p:cNvPicPr>
          <p:nvPr/>
        </p:nvPicPr>
        <p:blipFill>
          <a:blip r:embed="rId20"/>
          <a:stretch>
            <a:fillRect/>
          </a:stretch>
        </p:blipFill>
        <p:spPr>
          <a:xfrm>
            <a:off x="22596332" y="27889510"/>
            <a:ext cx="2125671" cy="2125671"/>
          </a:xfrm>
          <a:prstGeom prst="rect">
            <a:avLst/>
          </a:prstGeom>
        </p:spPr>
      </p:pic>
      <p:pic>
        <p:nvPicPr>
          <p:cNvPr id="35" name="Picture 3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578104" y="29312746"/>
            <a:ext cx="2569981" cy="2569981"/>
          </a:xfrm>
          <a:prstGeom prst="rect">
            <a:avLst/>
          </a:prstGeom>
        </p:spPr>
      </p:pic>
      <p:pic>
        <p:nvPicPr>
          <p:cNvPr id="36" name="Picture 3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8981332" y="25898736"/>
            <a:ext cx="3537350" cy="3485767"/>
          </a:xfrm>
          <a:prstGeom prst="rect">
            <a:avLst/>
          </a:prstGeom>
        </p:spPr>
      </p:pic>
      <p:pic>
        <p:nvPicPr>
          <p:cNvPr id="37" name="Picture 3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2600203" y="29339932"/>
            <a:ext cx="2189651" cy="2543752"/>
          </a:xfrm>
          <a:prstGeom prst="rect">
            <a:avLst/>
          </a:prstGeom>
        </p:spPr>
      </p:pic>
      <p:pic>
        <p:nvPicPr>
          <p:cNvPr id="38" name="Picture 37"/>
          <p:cNvPicPr>
            <a:picLocks noChangeAspect="1"/>
          </p:cNvPicPr>
          <p:nvPr/>
        </p:nvPicPr>
        <p:blipFill>
          <a:blip r:embed="rId24"/>
          <a:stretch>
            <a:fillRect/>
          </a:stretch>
        </p:blipFill>
        <p:spPr>
          <a:xfrm>
            <a:off x="22771725" y="11940382"/>
            <a:ext cx="5577727" cy="2663989"/>
          </a:xfrm>
          <a:prstGeom prst="rect">
            <a:avLst/>
          </a:prstGeom>
        </p:spPr>
      </p:pic>
      <p:pic>
        <p:nvPicPr>
          <p:cNvPr id="39" name="Picture 38"/>
          <p:cNvPicPr>
            <a:picLocks noChangeAspect="1"/>
          </p:cNvPicPr>
          <p:nvPr/>
        </p:nvPicPr>
        <p:blipFill>
          <a:blip r:embed="rId25"/>
          <a:stretch>
            <a:fillRect/>
          </a:stretch>
        </p:blipFill>
        <p:spPr>
          <a:xfrm>
            <a:off x="22644919" y="14587970"/>
            <a:ext cx="6436352" cy="2861426"/>
          </a:xfrm>
          <a:prstGeom prst="rect">
            <a:avLst/>
          </a:prstGeom>
        </p:spPr>
      </p:pic>
      <p:pic>
        <p:nvPicPr>
          <p:cNvPr id="40" name="Picture 39"/>
          <p:cNvPicPr>
            <a:picLocks noChangeAspect="1"/>
          </p:cNvPicPr>
          <p:nvPr/>
        </p:nvPicPr>
        <p:blipFill>
          <a:blip r:embed="rId26"/>
          <a:stretch>
            <a:fillRect/>
          </a:stretch>
        </p:blipFill>
        <p:spPr>
          <a:xfrm>
            <a:off x="27846301" y="11870422"/>
            <a:ext cx="4622548" cy="1391073"/>
          </a:xfrm>
          <a:prstGeom prst="rect">
            <a:avLst/>
          </a:prstGeom>
        </p:spPr>
      </p:pic>
      <p:pic>
        <p:nvPicPr>
          <p:cNvPr id="41" name="Picture 40"/>
          <p:cNvPicPr>
            <a:picLocks noChangeAspect="1"/>
          </p:cNvPicPr>
          <p:nvPr/>
        </p:nvPicPr>
        <p:blipFill>
          <a:blip r:embed="rId27"/>
          <a:stretch>
            <a:fillRect/>
          </a:stretch>
        </p:blipFill>
        <p:spPr>
          <a:xfrm>
            <a:off x="27889497" y="13465075"/>
            <a:ext cx="4555832" cy="1698914"/>
          </a:xfrm>
          <a:prstGeom prst="rect">
            <a:avLst/>
          </a:prstGeom>
        </p:spPr>
      </p:pic>
      <p:pic>
        <p:nvPicPr>
          <p:cNvPr id="42" name="Picture 41"/>
          <p:cNvPicPr>
            <a:picLocks noChangeAspect="1"/>
          </p:cNvPicPr>
          <p:nvPr/>
        </p:nvPicPr>
        <p:blipFill>
          <a:blip r:embed="rId28"/>
          <a:stretch>
            <a:fillRect/>
          </a:stretch>
        </p:blipFill>
        <p:spPr>
          <a:xfrm>
            <a:off x="29155010" y="15262572"/>
            <a:ext cx="3290319" cy="2025659"/>
          </a:xfrm>
          <a:prstGeom prst="rect">
            <a:avLst/>
          </a:prstGeom>
        </p:spPr>
      </p:pic>
      <p:pic>
        <p:nvPicPr>
          <p:cNvPr id="43" name="Picture 42"/>
          <p:cNvPicPr>
            <a:picLocks noChangeAspect="1"/>
          </p:cNvPicPr>
          <p:nvPr/>
        </p:nvPicPr>
        <p:blipFill>
          <a:blip r:embed="rId29"/>
          <a:stretch>
            <a:fillRect/>
          </a:stretch>
        </p:blipFill>
        <p:spPr>
          <a:xfrm>
            <a:off x="33812874" y="13038741"/>
            <a:ext cx="8083802" cy="3978062"/>
          </a:xfrm>
          <a:prstGeom prst="rect">
            <a:avLst/>
          </a:prstGeom>
        </p:spPr>
      </p:pic>
      <p:pic>
        <p:nvPicPr>
          <p:cNvPr id="45" name="Picture 44"/>
          <p:cNvPicPr>
            <a:picLocks noChangeAspect="1"/>
          </p:cNvPicPr>
          <p:nvPr/>
        </p:nvPicPr>
        <p:blipFill>
          <a:blip r:embed="rId30"/>
          <a:stretch>
            <a:fillRect/>
          </a:stretch>
        </p:blipFill>
        <p:spPr>
          <a:xfrm>
            <a:off x="41835096" y="13345289"/>
            <a:ext cx="963124" cy="2403171"/>
          </a:xfrm>
          <a:prstGeom prst="rect">
            <a:avLst/>
          </a:prstGeom>
        </p:spPr>
      </p:pic>
      <p:pic>
        <p:nvPicPr>
          <p:cNvPr id="50" name="Picture 49"/>
          <p:cNvPicPr>
            <a:picLocks noChangeAspect="1"/>
          </p:cNvPicPr>
          <p:nvPr/>
        </p:nvPicPr>
        <p:blipFill>
          <a:blip r:embed="rId31"/>
          <a:stretch>
            <a:fillRect/>
          </a:stretch>
        </p:blipFill>
        <p:spPr>
          <a:xfrm>
            <a:off x="33390291" y="25274112"/>
            <a:ext cx="7781621" cy="3559478"/>
          </a:xfrm>
          <a:prstGeom prst="rect">
            <a:avLst/>
          </a:prstGeom>
        </p:spPr>
      </p:pic>
      <p:pic>
        <p:nvPicPr>
          <p:cNvPr id="51" name="Picture 50"/>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169276" y="26273003"/>
            <a:ext cx="2860779" cy="2336490"/>
          </a:xfrm>
          <a:prstGeom prst="rect">
            <a:avLst/>
          </a:prstGeom>
        </p:spPr>
      </p:pic>
      <p:pic>
        <p:nvPicPr>
          <p:cNvPr id="52" name="Picture 51"/>
          <p:cNvPicPr>
            <a:picLocks noChangeAspect="1"/>
          </p:cNvPicPr>
          <p:nvPr/>
        </p:nvPicPr>
        <p:blipFill>
          <a:blip r:embed="rId33"/>
          <a:stretch>
            <a:fillRect/>
          </a:stretch>
        </p:blipFill>
        <p:spPr>
          <a:xfrm>
            <a:off x="41101056" y="25282816"/>
            <a:ext cx="1697164" cy="917064"/>
          </a:xfrm>
          <a:prstGeom prst="rect">
            <a:avLst/>
          </a:prstGeom>
        </p:spPr>
      </p:pic>
      <p:pic>
        <p:nvPicPr>
          <p:cNvPr id="6" name="Picture 5"/>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908129" y="8005426"/>
            <a:ext cx="5766234" cy="2324200"/>
          </a:xfrm>
          <a:prstGeom prst="rect">
            <a:avLst/>
          </a:prstGeom>
        </p:spPr>
      </p:pic>
      <p:pic>
        <p:nvPicPr>
          <p:cNvPr id="3" name="Picture 2"/>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57585" y="8005426"/>
            <a:ext cx="4155453" cy="2705661"/>
          </a:xfrm>
          <a:prstGeom prst="rect">
            <a:avLst/>
          </a:prstGeom>
        </p:spPr>
      </p:pic>
      <p:pic>
        <p:nvPicPr>
          <p:cNvPr id="5" name="Picture 4"/>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53562" y="9464466"/>
            <a:ext cx="4146713" cy="3536335"/>
          </a:xfrm>
          <a:prstGeom prst="rect">
            <a:avLst/>
          </a:prstGeom>
        </p:spPr>
      </p:pic>
      <p:pic>
        <p:nvPicPr>
          <p:cNvPr id="44" name="Picture 43">
            <a:extLst>
              <a:ext uri="{FF2B5EF4-FFF2-40B4-BE49-F238E27FC236}">
                <a16:creationId xmlns:a16="http://schemas.microsoft.com/office/drawing/2014/main" id="{FD11815A-7CFC-48B2-A652-F4BDF2E6838D}"/>
              </a:ext>
            </a:extLst>
          </p:cNvPr>
          <p:cNvPicPr>
            <a:picLocks noChangeAspect="1"/>
          </p:cNvPicPr>
          <p:nvPr/>
        </p:nvPicPr>
        <p:blipFill>
          <a:blip r:embed="rId37"/>
          <a:stretch>
            <a:fillRect/>
          </a:stretch>
        </p:blipFill>
        <p:spPr>
          <a:xfrm>
            <a:off x="719296" y="11147290"/>
            <a:ext cx="4180979" cy="2809095"/>
          </a:xfrm>
          <a:prstGeom prst="rect">
            <a:avLst/>
          </a:prstGeom>
        </p:spPr>
      </p:pic>
      <p:pic>
        <p:nvPicPr>
          <p:cNvPr id="17" name="Picture 16"/>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8223737" y="11890998"/>
            <a:ext cx="3521733" cy="3304543"/>
          </a:xfrm>
          <a:prstGeom prst="rect">
            <a:avLst/>
          </a:prstGeom>
        </p:spPr>
      </p:pic>
      <p:pic>
        <p:nvPicPr>
          <p:cNvPr id="23" name="Picture 22"/>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8204235" y="9771078"/>
            <a:ext cx="3541235" cy="3098216"/>
          </a:xfrm>
          <a:prstGeom prst="rect">
            <a:avLst/>
          </a:prstGeom>
        </p:spPr>
      </p:pic>
      <p:pic>
        <p:nvPicPr>
          <p:cNvPr id="15" name="Picture 14"/>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1504011" y="9760321"/>
            <a:ext cx="3494491" cy="4450066"/>
          </a:xfrm>
          <a:prstGeom prst="rect">
            <a:avLst/>
          </a:prstGeom>
        </p:spPr>
      </p:pic>
      <p:pic>
        <p:nvPicPr>
          <p:cNvPr id="34" name="Picture 33"/>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6401371" y="29311791"/>
            <a:ext cx="2569981" cy="2598122"/>
          </a:xfrm>
          <a:prstGeom prst="rect">
            <a:avLst/>
          </a:prstGeom>
        </p:spPr>
      </p:pic>
      <p:pic>
        <p:nvPicPr>
          <p:cNvPr id="33" name="Picture 32"/>
          <p:cNvPicPr>
            <a:picLocks noChangeAspect="1"/>
          </p:cNvPicPr>
          <p:nvPr/>
        </p:nvPicPr>
        <p:blipFill>
          <a:blip r:embed="rId42"/>
          <a:stretch>
            <a:fillRect/>
          </a:stretch>
        </p:blipFill>
        <p:spPr>
          <a:xfrm>
            <a:off x="29006248" y="29312746"/>
            <a:ext cx="3487518" cy="2598122"/>
          </a:xfrm>
          <a:prstGeom prst="rect">
            <a:avLst/>
          </a:prstGeom>
        </p:spPr>
      </p:pic>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24A8E1BA9F8748B04D61026E015E75" ma:contentTypeVersion="4" ma:contentTypeDescription="Create a new document." ma:contentTypeScope="" ma:versionID="01b5f42df673d579316dbea525621913">
  <xsd:schema xmlns:xsd="http://www.w3.org/2001/XMLSchema" xmlns:xs="http://www.w3.org/2001/XMLSchema" xmlns:p="http://schemas.microsoft.com/office/2006/metadata/properties" xmlns:ns2="http://schemas.microsoft.com/sharepoint/v4" targetNamespace="http://schemas.microsoft.com/office/2006/metadata/properties" ma:root="true" ma:fieldsID="23c11eee0d542004c4a7d729835418c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73708834-27B8-4160-92F9-AA9824B35895}"/>
</file>

<file path=customXml/itemProps2.xml><?xml version="1.0" encoding="utf-8"?>
<ds:datastoreItem xmlns:ds="http://schemas.openxmlformats.org/officeDocument/2006/customXml" ds:itemID="{FCFF62CE-65C2-4052-8434-D7325C2A00A8}"/>
</file>

<file path=customXml/itemProps3.xml><?xml version="1.0" encoding="utf-8"?>
<ds:datastoreItem xmlns:ds="http://schemas.openxmlformats.org/officeDocument/2006/customXml" ds:itemID="{6AF31142-0830-41C8-BA79-F5049B7EA2CC}"/>
</file>

<file path=docProps/app.xml><?xml version="1.0" encoding="utf-8"?>
<Properties xmlns="http://schemas.openxmlformats.org/officeDocument/2006/extended-properties" xmlns:vt="http://schemas.openxmlformats.org/officeDocument/2006/docPropsVTypes">
  <Template>36x48-Template-V2b</Template>
  <TotalTime>5266</TotalTime>
  <Words>777</Words>
  <Application>Microsoft Office PowerPoint</Application>
  <PresentationFormat>Custom</PresentationFormat>
  <Paragraphs>108</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Segoe UI Black</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Pamela Shannon</cp:lastModifiedBy>
  <cp:revision>121</cp:revision>
  <dcterms:created xsi:type="dcterms:W3CDTF">2012-02-03T19:11:35Z</dcterms:created>
  <dcterms:modified xsi:type="dcterms:W3CDTF">2020-03-09T20:27:04Z</dcterms:modified>
  <cp:category>Research poster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0x0101000324A8E1BA9F8748B04D61026E015E75</vt:lpwstr>
  </property>
</Properties>
</file>