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4"/>
  </p:sldMasterIdLst>
  <p:notesMasterIdLst>
    <p:notesMasterId r:id="rId6"/>
  </p:notesMasterIdLst>
  <p:sldIdLst>
    <p:sldId id="258" r:id="rId5"/>
  </p:sldIdLst>
  <p:sldSz cx="43891200" cy="32918400"/>
  <p:notesSz cx="9144000" cy="6858000"/>
  <p:defaultTextStyle>
    <a:defPPr>
      <a:defRPr lang="en-US"/>
    </a:defPPr>
    <a:lvl1pPr marL="0" algn="l" defTabSz="3686677" rtl="0" eaLnBrk="1" latinLnBrk="0" hangingPunct="1">
      <a:defRPr sz="7300" kern="1200">
        <a:solidFill>
          <a:schemeClr val="tx1"/>
        </a:solidFill>
        <a:latin typeface="+mn-lt"/>
        <a:ea typeface="+mn-ea"/>
        <a:cs typeface="+mn-cs"/>
      </a:defRPr>
    </a:lvl1pPr>
    <a:lvl2pPr marL="1843338" algn="l" defTabSz="3686677" rtl="0" eaLnBrk="1" latinLnBrk="0" hangingPunct="1">
      <a:defRPr sz="7300" kern="1200">
        <a:solidFill>
          <a:schemeClr val="tx1"/>
        </a:solidFill>
        <a:latin typeface="+mn-lt"/>
        <a:ea typeface="+mn-ea"/>
        <a:cs typeface="+mn-cs"/>
      </a:defRPr>
    </a:lvl2pPr>
    <a:lvl3pPr marL="3686677" algn="l" defTabSz="3686677" rtl="0" eaLnBrk="1" latinLnBrk="0" hangingPunct="1">
      <a:defRPr sz="7300" kern="1200">
        <a:solidFill>
          <a:schemeClr val="tx1"/>
        </a:solidFill>
        <a:latin typeface="+mn-lt"/>
        <a:ea typeface="+mn-ea"/>
        <a:cs typeface="+mn-cs"/>
      </a:defRPr>
    </a:lvl3pPr>
    <a:lvl4pPr marL="5530014" algn="l" defTabSz="3686677" rtl="0" eaLnBrk="1" latinLnBrk="0" hangingPunct="1">
      <a:defRPr sz="7300" kern="1200">
        <a:solidFill>
          <a:schemeClr val="tx1"/>
        </a:solidFill>
        <a:latin typeface="+mn-lt"/>
        <a:ea typeface="+mn-ea"/>
        <a:cs typeface="+mn-cs"/>
      </a:defRPr>
    </a:lvl4pPr>
    <a:lvl5pPr marL="7373353" algn="l" defTabSz="3686677" rtl="0" eaLnBrk="1" latinLnBrk="0" hangingPunct="1">
      <a:defRPr sz="7300" kern="1200">
        <a:solidFill>
          <a:schemeClr val="tx1"/>
        </a:solidFill>
        <a:latin typeface="+mn-lt"/>
        <a:ea typeface="+mn-ea"/>
        <a:cs typeface="+mn-cs"/>
      </a:defRPr>
    </a:lvl5pPr>
    <a:lvl6pPr marL="9216691" algn="l" defTabSz="3686677" rtl="0" eaLnBrk="1" latinLnBrk="0" hangingPunct="1">
      <a:defRPr sz="7300" kern="1200">
        <a:solidFill>
          <a:schemeClr val="tx1"/>
        </a:solidFill>
        <a:latin typeface="+mn-lt"/>
        <a:ea typeface="+mn-ea"/>
        <a:cs typeface="+mn-cs"/>
      </a:defRPr>
    </a:lvl6pPr>
    <a:lvl7pPr marL="11060030" algn="l" defTabSz="3686677" rtl="0" eaLnBrk="1" latinLnBrk="0" hangingPunct="1">
      <a:defRPr sz="7300" kern="1200">
        <a:solidFill>
          <a:schemeClr val="tx1"/>
        </a:solidFill>
        <a:latin typeface="+mn-lt"/>
        <a:ea typeface="+mn-ea"/>
        <a:cs typeface="+mn-cs"/>
      </a:defRPr>
    </a:lvl7pPr>
    <a:lvl8pPr marL="12903368" algn="l" defTabSz="3686677" rtl="0" eaLnBrk="1" latinLnBrk="0" hangingPunct="1">
      <a:defRPr sz="7300" kern="1200">
        <a:solidFill>
          <a:schemeClr val="tx1"/>
        </a:solidFill>
        <a:latin typeface="+mn-lt"/>
        <a:ea typeface="+mn-ea"/>
        <a:cs typeface="+mn-cs"/>
      </a:defRPr>
    </a:lvl8pPr>
    <a:lvl9pPr marL="14746705" algn="l" defTabSz="3686677" rtl="0" eaLnBrk="1" latinLnBrk="0" hangingPunct="1">
      <a:defRPr sz="7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00"/>
    <a:srgbClr val="C0CED6"/>
    <a:srgbClr val="425563"/>
    <a:srgbClr val="7A81FF"/>
    <a:srgbClr val="FF40FF"/>
    <a:srgbClr val="FAF14B"/>
    <a:srgbClr val="5E00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9865" autoAdjust="0"/>
  </p:normalViewPr>
  <p:slideViewPr>
    <p:cSldViewPr snapToGrid="0" snapToObjects="1">
      <p:cViewPr varScale="1">
        <p:scale>
          <a:sx n="15" d="100"/>
          <a:sy n="15" d="100"/>
        </p:scale>
        <p:origin x="738" y="132"/>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sorterViewPr>
    <p:cViewPr>
      <p:scale>
        <a:sx n="140" d="100"/>
        <a:sy n="1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Macintosh%20HD:Users:jadamostenbocker:Desktop:DCO%20Reinforcement%20graph.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a:t>Reinforcement System Tracking</a:t>
            </a:r>
          </a:p>
        </c:rich>
      </c:tx>
      <c:layout/>
      <c:overlay val="0"/>
    </c:title>
    <c:autoTitleDeleted val="0"/>
    <c:plotArea>
      <c:layout>
        <c:manualLayout>
          <c:layoutTarget val="inner"/>
          <c:xMode val="edge"/>
          <c:yMode val="edge"/>
          <c:x val="0.10010002476996666"/>
          <c:y val="0.15275654572516187"/>
          <c:w val="0.71644530055688549"/>
          <c:h val="0.68734083637494336"/>
        </c:manualLayout>
      </c:layout>
      <c:lineChart>
        <c:grouping val="standard"/>
        <c:varyColors val="0"/>
        <c:ser>
          <c:idx val="0"/>
          <c:order val="0"/>
          <c:tx>
            <c:v>2017</c:v>
          </c:tx>
          <c:marker>
            <c:symbol val="none"/>
          </c:marker>
          <c:trendline>
            <c:trendlineType val="linear"/>
            <c:dispRSqr val="0"/>
            <c:dispEq val="0"/>
          </c:trendline>
          <c:cat>
            <c:strLit>
              <c:ptCount val="6"/>
              <c:pt idx="0">
                <c:v>_x0004_July</c:v>
              </c:pt>
              <c:pt idx="1">
                <c:v>_x0003_Aug</c:v>
              </c:pt>
              <c:pt idx="2">
                <c:v>_x0004_Sept</c:v>
              </c:pt>
              <c:pt idx="3">
                <c:v>_x0003_Oct</c:v>
              </c:pt>
              <c:pt idx="4">
                <c:v>_x0003_Nov</c:v>
              </c:pt>
              <c:pt idx="5">
                <c:v>_x0003_Dec</c:v>
              </c:pt>
            </c:strLit>
          </c:cat>
          <c:val>
            <c:numRef>
              <c:f>Sheet1!$A$1:$A$6</c:f>
              <c:numCache>
                <c:formatCode>General</c:formatCode>
                <c:ptCount val="6"/>
                <c:pt idx="0">
                  <c:v>6</c:v>
                </c:pt>
                <c:pt idx="1">
                  <c:v>5</c:v>
                </c:pt>
                <c:pt idx="2">
                  <c:v>7</c:v>
                </c:pt>
                <c:pt idx="3">
                  <c:v>8</c:v>
                </c:pt>
                <c:pt idx="4">
                  <c:v>4</c:v>
                </c:pt>
                <c:pt idx="5">
                  <c:v>2</c:v>
                </c:pt>
              </c:numCache>
            </c:numRef>
          </c:val>
          <c:smooth val="0"/>
          <c:extLst>
            <c:ext xmlns:c16="http://schemas.microsoft.com/office/drawing/2014/chart" uri="{C3380CC4-5D6E-409C-BE32-E72D297353CC}">
              <c16:uniqueId val="{00000000-5633-48CD-BC8C-4C221852DDCF}"/>
            </c:ext>
          </c:extLst>
        </c:ser>
        <c:ser>
          <c:idx val="1"/>
          <c:order val="1"/>
          <c:tx>
            <c:v>2018</c:v>
          </c:tx>
          <c:marker>
            <c:symbol val="none"/>
          </c:marker>
          <c:trendline>
            <c:trendlineType val="linear"/>
            <c:dispRSqr val="0"/>
            <c:dispEq val="0"/>
          </c:trendline>
          <c:cat>
            <c:strLit>
              <c:ptCount val="6"/>
              <c:pt idx="0">
                <c:v>_x0004_July</c:v>
              </c:pt>
              <c:pt idx="1">
                <c:v>_x0003_Aug</c:v>
              </c:pt>
              <c:pt idx="2">
                <c:v>_x0004_Sept</c:v>
              </c:pt>
              <c:pt idx="3">
                <c:v>_x0003_Oct</c:v>
              </c:pt>
              <c:pt idx="4">
                <c:v>_x0003_Nov</c:v>
              </c:pt>
              <c:pt idx="5">
                <c:v>_x0003_Dec</c:v>
              </c:pt>
            </c:strLit>
          </c:cat>
          <c:val>
            <c:numRef>
              <c:f>Sheet1!$B$1:$B$6</c:f>
              <c:numCache>
                <c:formatCode>General</c:formatCode>
                <c:ptCount val="6"/>
                <c:pt idx="0">
                  <c:v>7</c:v>
                </c:pt>
                <c:pt idx="1">
                  <c:v>9</c:v>
                </c:pt>
                <c:pt idx="2">
                  <c:v>2</c:v>
                </c:pt>
                <c:pt idx="3">
                  <c:v>6</c:v>
                </c:pt>
                <c:pt idx="4">
                  <c:v>0</c:v>
                </c:pt>
                <c:pt idx="5">
                  <c:v>1</c:v>
                </c:pt>
              </c:numCache>
            </c:numRef>
          </c:val>
          <c:smooth val="0"/>
          <c:extLst>
            <c:ext xmlns:c16="http://schemas.microsoft.com/office/drawing/2014/chart" uri="{C3380CC4-5D6E-409C-BE32-E72D297353CC}">
              <c16:uniqueId val="{00000001-5633-48CD-BC8C-4C221852DDCF}"/>
            </c:ext>
          </c:extLst>
        </c:ser>
        <c:dLbls>
          <c:showLegendKey val="0"/>
          <c:showVal val="0"/>
          <c:showCatName val="0"/>
          <c:showSerName val="0"/>
          <c:showPercent val="0"/>
          <c:showBubbleSize val="0"/>
        </c:dLbls>
        <c:smooth val="0"/>
        <c:axId val="2143016520"/>
        <c:axId val="2140628872"/>
      </c:lineChart>
      <c:catAx>
        <c:axId val="2143016520"/>
        <c:scaling>
          <c:orientation val="minMax"/>
        </c:scaling>
        <c:delete val="0"/>
        <c:axPos val="b"/>
        <c:numFmt formatCode="General" sourceLinked="0"/>
        <c:majorTickMark val="out"/>
        <c:minorTickMark val="none"/>
        <c:tickLblPos val="nextTo"/>
        <c:crossAx val="2140628872"/>
        <c:crosses val="autoZero"/>
        <c:auto val="1"/>
        <c:lblAlgn val="ctr"/>
        <c:lblOffset val="100"/>
        <c:noMultiLvlLbl val="0"/>
      </c:catAx>
      <c:valAx>
        <c:axId val="2140628872"/>
        <c:scaling>
          <c:orientation val="minMax"/>
          <c:max val="10"/>
        </c:scaling>
        <c:delete val="0"/>
        <c:axPos val="l"/>
        <c:numFmt formatCode="General" sourceLinked="1"/>
        <c:majorTickMark val="out"/>
        <c:minorTickMark val="none"/>
        <c:tickLblPos val="nextTo"/>
        <c:crossAx val="2143016520"/>
        <c:crosses val="autoZero"/>
        <c:crossBetween val="between"/>
        <c:majorUnit val="2"/>
      </c:valAx>
    </c:plotArea>
    <c:legend>
      <c:legendPos val="r"/>
      <c:layout>
        <c:manualLayout>
          <c:xMode val="edge"/>
          <c:yMode val="edge"/>
          <c:x val="0.75454639126783307"/>
          <c:y val="0.19771995482264768"/>
          <c:w val="0.22522412770233924"/>
          <c:h val="0.47349829793750714"/>
        </c:manualLayout>
      </c:layout>
      <c:overlay val="0"/>
    </c:legend>
    <c:plotVisOnly val="1"/>
    <c:dispBlanksAs val="gap"/>
    <c:showDLblsOverMax val="0"/>
  </c:chart>
  <c:txPr>
    <a:bodyPr/>
    <a:lstStyle/>
    <a:p>
      <a:pPr>
        <a:defRPr sz="3200"/>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BFEBF3DD-24B8-9D40-ABEB-B4A0E772B6FC}" type="datetimeFigureOut">
              <a:rPr lang="en-US" smtClean="0"/>
              <a:t>2/26/2020</a:t>
            </a:fld>
            <a:endParaRPr lang="en-US" dirty="0"/>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3EA5C634-AB7C-E047-B961-FC16FF4C0ED5}" type="slidenum">
              <a:rPr lang="en-US" smtClean="0"/>
              <a:t>‹#›</a:t>
            </a:fld>
            <a:endParaRPr lang="en-US" dirty="0"/>
          </a:p>
        </p:txBody>
      </p:sp>
    </p:spTree>
    <p:extLst>
      <p:ext uri="{BB962C8B-B14F-4D97-AF65-F5344CB8AC3E}">
        <p14:creationId xmlns:p14="http://schemas.microsoft.com/office/powerpoint/2010/main" val="1827934505"/>
      </p:ext>
    </p:extLst>
  </p:cSld>
  <p:clrMap bg1="lt1" tx1="dk1" bg2="lt2" tx2="dk2" accent1="accent1" accent2="accent2" accent3="accent3" accent4="accent4" accent5="accent5" accent6="accent6" hlink="hlink" folHlink="folHlink"/>
  <p:notesStyle>
    <a:lvl1pPr marL="0" algn="l" defTabSz="3686677" rtl="0" eaLnBrk="1" latinLnBrk="0" hangingPunct="1">
      <a:defRPr sz="4800" kern="1200">
        <a:solidFill>
          <a:schemeClr val="tx1"/>
        </a:solidFill>
        <a:latin typeface="+mn-lt"/>
        <a:ea typeface="+mn-ea"/>
        <a:cs typeface="+mn-cs"/>
      </a:defRPr>
    </a:lvl1pPr>
    <a:lvl2pPr marL="1843338" algn="l" defTabSz="3686677" rtl="0" eaLnBrk="1" latinLnBrk="0" hangingPunct="1">
      <a:defRPr sz="4800" kern="1200">
        <a:solidFill>
          <a:schemeClr val="tx1"/>
        </a:solidFill>
        <a:latin typeface="+mn-lt"/>
        <a:ea typeface="+mn-ea"/>
        <a:cs typeface="+mn-cs"/>
      </a:defRPr>
    </a:lvl2pPr>
    <a:lvl3pPr marL="3686677" algn="l" defTabSz="3686677" rtl="0" eaLnBrk="1" latinLnBrk="0" hangingPunct="1">
      <a:defRPr sz="4800" kern="1200">
        <a:solidFill>
          <a:schemeClr val="tx1"/>
        </a:solidFill>
        <a:latin typeface="+mn-lt"/>
        <a:ea typeface="+mn-ea"/>
        <a:cs typeface="+mn-cs"/>
      </a:defRPr>
    </a:lvl3pPr>
    <a:lvl4pPr marL="5530014" algn="l" defTabSz="3686677" rtl="0" eaLnBrk="1" latinLnBrk="0" hangingPunct="1">
      <a:defRPr sz="4800" kern="1200">
        <a:solidFill>
          <a:schemeClr val="tx1"/>
        </a:solidFill>
        <a:latin typeface="+mn-lt"/>
        <a:ea typeface="+mn-ea"/>
        <a:cs typeface="+mn-cs"/>
      </a:defRPr>
    </a:lvl4pPr>
    <a:lvl5pPr marL="7373353" algn="l" defTabSz="3686677" rtl="0" eaLnBrk="1" latinLnBrk="0" hangingPunct="1">
      <a:defRPr sz="4800" kern="1200">
        <a:solidFill>
          <a:schemeClr val="tx1"/>
        </a:solidFill>
        <a:latin typeface="+mn-lt"/>
        <a:ea typeface="+mn-ea"/>
        <a:cs typeface="+mn-cs"/>
      </a:defRPr>
    </a:lvl5pPr>
    <a:lvl6pPr marL="9216691" algn="l" defTabSz="3686677" rtl="0" eaLnBrk="1" latinLnBrk="0" hangingPunct="1">
      <a:defRPr sz="4800" kern="1200">
        <a:solidFill>
          <a:schemeClr val="tx1"/>
        </a:solidFill>
        <a:latin typeface="+mn-lt"/>
        <a:ea typeface="+mn-ea"/>
        <a:cs typeface="+mn-cs"/>
      </a:defRPr>
    </a:lvl6pPr>
    <a:lvl7pPr marL="11060030" algn="l" defTabSz="3686677" rtl="0" eaLnBrk="1" latinLnBrk="0" hangingPunct="1">
      <a:defRPr sz="4800" kern="1200">
        <a:solidFill>
          <a:schemeClr val="tx1"/>
        </a:solidFill>
        <a:latin typeface="+mn-lt"/>
        <a:ea typeface="+mn-ea"/>
        <a:cs typeface="+mn-cs"/>
      </a:defRPr>
    </a:lvl7pPr>
    <a:lvl8pPr marL="12903368" algn="l" defTabSz="3686677" rtl="0" eaLnBrk="1" latinLnBrk="0" hangingPunct="1">
      <a:defRPr sz="4800" kern="1200">
        <a:solidFill>
          <a:schemeClr val="tx1"/>
        </a:solidFill>
        <a:latin typeface="+mn-lt"/>
        <a:ea typeface="+mn-ea"/>
        <a:cs typeface="+mn-cs"/>
      </a:defRPr>
    </a:lvl8pPr>
    <a:lvl9pPr marL="14746705" algn="l" defTabSz="3686677" rtl="0" eaLnBrk="1" latinLnBrk="0" hangingPunct="1">
      <a:defRPr sz="4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555703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6581599"/>
      </p:ext>
    </p:extLst>
  </p:cSld>
  <p:clrMap bg1="lt1" tx1="dk1" bg2="lt2" tx2="dk2" accent1="accent1" accent2="accent2" accent3="accent3" accent4="accent4" accent5="accent5" accent6="accent6" hlink="hlink" folHlink="folHlink"/>
  <p:sldLayoutIdLst>
    <p:sldLayoutId id="2147483684" r:id="rId1"/>
  </p:sldLayoutIdLst>
  <p:txStyles>
    <p:titleStyle>
      <a:lvl1pPr algn="ctr" defTabSz="391866" rtl="0" eaLnBrk="1" latinLnBrk="0" hangingPunct="1">
        <a:spcBef>
          <a:spcPct val="0"/>
        </a:spcBef>
        <a:buNone/>
        <a:defRPr sz="3800" kern="1200">
          <a:solidFill>
            <a:schemeClr val="tx1"/>
          </a:solidFill>
          <a:latin typeface="+mj-lt"/>
          <a:ea typeface="+mj-ea"/>
          <a:cs typeface="+mj-cs"/>
        </a:defRPr>
      </a:lvl1pPr>
    </p:titleStyle>
    <p:bodyStyle>
      <a:lvl1pPr marL="293900" indent="-293900" algn="l" defTabSz="391866" rtl="0" eaLnBrk="1" latinLnBrk="0" hangingPunct="1">
        <a:spcBef>
          <a:spcPct val="20000"/>
        </a:spcBef>
        <a:buFont typeface="Arial"/>
        <a:buChar char="•"/>
        <a:defRPr sz="2700" kern="1200">
          <a:solidFill>
            <a:schemeClr val="tx1"/>
          </a:solidFill>
          <a:latin typeface="+mn-lt"/>
          <a:ea typeface="+mn-ea"/>
          <a:cs typeface="+mn-cs"/>
        </a:defRPr>
      </a:lvl1pPr>
      <a:lvl2pPr marL="636782" indent="-244916" algn="l" defTabSz="391866" rtl="0" eaLnBrk="1" latinLnBrk="0" hangingPunct="1">
        <a:spcBef>
          <a:spcPct val="20000"/>
        </a:spcBef>
        <a:buFont typeface="Arial"/>
        <a:buChar char="–"/>
        <a:defRPr sz="2400" kern="1200">
          <a:solidFill>
            <a:schemeClr val="tx1"/>
          </a:solidFill>
          <a:latin typeface="+mn-lt"/>
          <a:ea typeface="+mn-ea"/>
          <a:cs typeface="+mn-cs"/>
        </a:defRPr>
      </a:lvl2pPr>
      <a:lvl3pPr marL="979665" indent="-195933" algn="l" defTabSz="391866" rtl="0" eaLnBrk="1" latinLnBrk="0" hangingPunct="1">
        <a:spcBef>
          <a:spcPct val="20000"/>
        </a:spcBef>
        <a:buFont typeface="Arial"/>
        <a:buChar char="•"/>
        <a:defRPr sz="2100" kern="1200">
          <a:solidFill>
            <a:schemeClr val="tx1"/>
          </a:solidFill>
          <a:latin typeface="+mn-lt"/>
          <a:ea typeface="+mn-ea"/>
          <a:cs typeface="+mn-cs"/>
        </a:defRPr>
      </a:lvl3pPr>
      <a:lvl4pPr marL="1371531" indent="-195933" algn="l" defTabSz="391866" rtl="0" eaLnBrk="1" latinLnBrk="0" hangingPunct="1">
        <a:spcBef>
          <a:spcPct val="20000"/>
        </a:spcBef>
        <a:buFont typeface="Arial"/>
        <a:buChar char="–"/>
        <a:defRPr sz="1700" kern="1200">
          <a:solidFill>
            <a:schemeClr val="tx1"/>
          </a:solidFill>
          <a:latin typeface="+mn-lt"/>
          <a:ea typeface="+mn-ea"/>
          <a:cs typeface="+mn-cs"/>
        </a:defRPr>
      </a:lvl4pPr>
      <a:lvl5pPr marL="1763398" indent="-195933" algn="l" defTabSz="391866" rtl="0" eaLnBrk="1" latinLnBrk="0" hangingPunct="1">
        <a:spcBef>
          <a:spcPct val="20000"/>
        </a:spcBef>
        <a:buFont typeface="Arial"/>
        <a:buChar char="»"/>
        <a:defRPr sz="1700" kern="1200">
          <a:solidFill>
            <a:schemeClr val="tx1"/>
          </a:solidFill>
          <a:latin typeface="+mn-lt"/>
          <a:ea typeface="+mn-ea"/>
          <a:cs typeface="+mn-cs"/>
        </a:defRPr>
      </a:lvl5pPr>
      <a:lvl6pPr marL="2155264" indent="-195933" algn="l" defTabSz="391866" rtl="0" eaLnBrk="1" latinLnBrk="0" hangingPunct="1">
        <a:spcBef>
          <a:spcPct val="20000"/>
        </a:spcBef>
        <a:buFont typeface="Arial"/>
        <a:buChar char="•"/>
        <a:defRPr sz="1700" kern="1200">
          <a:solidFill>
            <a:schemeClr val="tx1"/>
          </a:solidFill>
          <a:latin typeface="+mn-lt"/>
          <a:ea typeface="+mn-ea"/>
          <a:cs typeface="+mn-cs"/>
        </a:defRPr>
      </a:lvl6pPr>
      <a:lvl7pPr marL="2547130" indent="-195933" algn="l" defTabSz="391866" rtl="0" eaLnBrk="1" latinLnBrk="0" hangingPunct="1">
        <a:spcBef>
          <a:spcPct val="20000"/>
        </a:spcBef>
        <a:buFont typeface="Arial"/>
        <a:buChar char="•"/>
        <a:defRPr sz="1700" kern="1200">
          <a:solidFill>
            <a:schemeClr val="tx1"/>
          </a:solidFill>
          <a:latin typeface="+mn-lt"/>
          <a:ea typeface="+mn-ea"/>
          <a:cs typeface="+mn-cs"/>
        </a:defRPr>
      </a:lvl7pPr>
      <a:lvl8pPr marL="2938996" indent="-195933" algn="l" defTabSz="391866" rtl="0" eaLnBrk="1" latinLnBrk="0" hangingPunct="1">
        <a:spcBef>
          <a:spcPct val="20000"/>
        </a:spcBef>
        <a:buFont typeface="Arial"/>
        <a:buChar char="•"/>
        <a:defRPr sz="1700" kern="1200">
          <a:solidFill>
            <a:schemeClr val="tx1"/>
          </a:solidFill>
          <a:latin typeface="+mn-lt"/>
          <a:ea typeface="+mn-ea"/>
          <a:cs typeface="+mn-cs"/>
        </a:defRPr>
      </a:lvl8pPr>
      <a:lvl9pPr marL="3330862" indent="-195933" algn="l" defTabSz="39186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91866" rtl="0" eaLnBrk="1" latinLnBrk="0" hangingPunct="1">
        <a:defRPr sz="1500" kern="1200">
          <a:solidFill>
            <a:schemeClr val="tx1"/>
          </a:solidFill>
          <a:latin typeface="+mn-lt"/>
          <a:ea typeface="+mn-ea"/>
          <a:cs typeface="+mn-cs"/>
        </a:defRPr>
      </a:lvl1pPr>
      <a:lvl2pPr marL="391866" algn="l" defTabSz="391866" rtl="0" eaLnBrk="1" latinLnBrk="0" hangingPunct="1">
        <a:defRPr sz="1500" kern="1200">
          <a:solidFill>
            <a:schemeClr val="tx1"/>
          </a:solidFill>
          <a:latin typeface="+mn-lt"/>
          <a:ea typeface="+mn-ea"/>
          <a:cs typeface="+mn-cs"/>
        </a:defRPr>
      </a:lvl2pPr>
      <a:lvl3pPr marL="783732" algn="l" defTabSz="391866" rtl="0" eaLnBrk="1" latinLnBrk="0" hangingPunct="1">
        <a:defRPr sz="1500" kern="1200">
          <a:solidFill>
            <a:schemeClr val="tx1"/>
          </a:solidFill>
          <a:latin typeface="+mn-lt"/>
          <a:ea typeface="+mn-ea"/>
          <a:cs typeface="+mn-cs"/>
        </a:defRPr>
      </a:lvl3pPr>
      <a:lvl4pPr marL="1175598" algn="l" defTabSz="391866" rtl="0" eaLnBrk="1" latinLnBrk="0" hangingPunct="1">
        <a:defRPr sz="1500" kern="1200">
          <a:solidFill>
            <a:schemeClr val="tx1"/>
          </a:solidFill>
          <a:latin typeface="+mn-lt"/>
          <a:ea typeface="+mn-ea"/>
          <a:cs typeface="+mn-cs"/>
        </a:defRPr>
      </a:lvl4pPr>
      <a:lvl5pPr marL="1567464" algn="l" defTabSz="391866" rtl="0" eaLnBrk="1" latinLnBrk="0" hangingPunct="1">
        <a:defRPr sz="1500" kern="1200">
          <a:solidFill>
            <a:schemeClr val="tx1"/>
          </a:solidFill>
          <a:latin typeface="+mn-lt"/>
          <a:ea typeface="+mn-ea"/>
          <a:cs typeface="+mn-cs"/>
        </a:defRPr>
      </a:lvl5pPr>
      <a:lvl6pPr marL="1959331" algn="l" defTabSz="391866" rtl="0" eaLnBrk="1" latinLnBrk="0" hangingPunct="1">
        <a:defRPr sz="1500" kern="1200">
          <a:solidFill>
            <a:schemeClr val="tx1"/>
          </a:solidFill>
          <a:latin typeface="+mn-lt"/>
          <a:ea typeface="+mn-ea"/>
          <a:cs typeface="+mn-cs"/>
        </a:defRPr>
      </a:lvl6pPr>
      <a:lvl7pPr marL="2351197" algn="l" defTabSz="391866" rtl="0" eaLnBrk="1" latinLnBrk="0" hangingPunct="1">
        <a:defRPr sz="1500" kern="1200">
          <a:solidFill>
            <a:schemeClr val="tx1"/>
          </a:solidFill>
          <a:latin typeface="+mn-lt"/>
          <a:ea typeface="+mn-ea"/>
          <a:cs typeface="+mn-cs"/>
        </a:defRPr>
      </a:lvl7pPr>
      <a:lvl8pPr marL="2743063" algn="l" defTabSz="391866" rtl="0" eaLnBrk="1" latinLnBrk="0" hangingPunct="1">
        <a:defRPr sz="1500" kern="1200">
          <a:solidFill>
            <a:schemeClr val="tx1"/>
          </a:solidFill>
          <a:latin typeface="+mn-lt"/>
          <a:ea typeface="+mn-ea"/>
          <a:cs typeface="+mn-cs"/>
        </a:defRPr>
      </a:lvl8pPr>
      <a:lvl9pPr marL="3134929" algn="l" defTabSz="391866"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Straight Connector 41"/>
          <p:cNvCxnSpPr/>
          <p:nvPr/>
        </p:nvCxnSpPr>
        <p:spPr>
          <a:xfrm flipH="1">
            <a:off x="979716" y="29848629"/>
            <a:ext cx="42127713" cy="0"/>
          </a:xfrm>
          <a:prstGeom prst="line">
            <a:avLst/>
          </a:prstGeom>
          <a:ln w="28575" cmpd="sng">
            <a:solidFill>
              <a:srgbClr val="5E0009"/>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979714" y="5003074"/>
            <a:ext cx="9993086" cy="24453669"/>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44" name="Rectangle 43"/>
          <p:cNvSpPr/>
          <p:nvPr/>
        </p:nvSpPr>
        <p:spPr>
          <a:xfrm>
            <a:off x="11606214" y="4607279"/>
            <a:ext cx="9993086" cy="11322962"/>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45" name="Rectangle 44"/>
          <p:cNvSpPr/>
          <p:nvPr/>
        </p:nvSpPr>
        <p:spPr>
          <a:xfrm>
            <a:off x="22402800" y="4729275"/>
            <a:ext cx="9993086" cy="15679719"/>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46" name="Rectangle 45"/>
          <p:cNvSpPr/>
          <p:nvPr/>
        </p:nvSpPr>
        <p:spPr>
          <a:xfrm>
            <a:off x="33114343" y="5003074"/>
            <a:ext cx="9993086" cy="24453669"/>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47" name="Snip Single Corner Rectangle 46"/>
          <p:cNvSpPr/>
          <p:nvPr/>
        </p:nvSpPr>
        <p:spPr>
          <a:xfrm flipH="1">
            <a:off x="978432" y="4343400"/>
            <a:ext cx="9994367" cy="1724297"/>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r>
              <a:rPr lang="en-US" sz="8000" b="1" dirty="0" smtClean="0">
                <a:solidFill>
                  <a:srgbClr val="FFFFFF"/>
                </a:solidFill>
                <a:latin typeface="Georgia"/>
                <a:cs typeface="Georgia"/>
              </a:rPr>
              <a:t>Adoption</a:t>
            </a:r>
            <a:endParaRPr lang="en-US" dirty="0"/>
          </a:p>
        </p:txBody>
      </p:sp>
      <p:sp>
        <p:nvSpPr>
          <p:cNvPr id="48" name="Snip Single Corner Rectangle 47"/>
          <p:cNvSpPr/>
          <p:nvPr/>
        </p:nvSpPr>
        <p:spPr>
          <a:xfrm flipH="1">
            <a:off x="11691257" y="4343400"/>
            <a:ext cx="9993086" cy="1724297"/>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49" name="Snip Single Corner Rectangle 48"/>
          <p:cNvSpPr/>
          <p:nvPr/>
        </p:nvSpPr>
        <p:spPr>
          <a:xfrm flipH="1">
            <a:off x="22402800" y="4343400"/>
            <a:ext cx="9993086" cy="1724297"/>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50" name="Snip Single Corner Rectangle 49"/>
          <p:cNvSpPr/>
          <p:nvPr/>
        </p:nvSpPr>
        <p:spPr>
          <a:xfrm flipH="1">
            <a:off x="33114343" y="4343400"/>
            <a:ext cx="9993086" cy="1724297"/>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51" name="Snip Single Corner Rectangle 50"/>
          <p:cNvSpPr/>
          <p:nvPr/>
        </p:nvSpPr>
        <p:spPr>
          <a:xfrm flipH="1">
            <a:off x="914400" y="574766"/>
            <a:ext cx="42127714" cy="3213463"/>
          </a:xfrm>
          <a:prstGeom prst="snip1Rect">
            <a:avLst/>
          </a:prstGeom>
          <a:noFill/>
          <a:ln w="76200">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grpSp>
        <p:nvGrpSpPr>
          <p:cNvPr id="52" name="Group 51"/>
          <p:cNvGrpSpPr/>
          <p:nvPr/>
        </p:nvGrpSpPr>
        <p:grpSpPr>
          <a:xfrm>
            <a:off x="2018402" y="-8124"/>
            <a:ext cx="3668585" cy="2201150"/>
            <a:chOff x="1795622" y="2672712"/>
            <a:chExt cx="4280016" cy="2568008"/>
          </a:xfrm>
          <a:solidFill>
            <a:srgbClr val="5E0009"/>
          </a:solidFill>
        </p:grpSpPr>
        <p:sp>
          <p:nvSpPr>
            <p:cNvPr id="53" name="Rectangle 52"/>
            <p:cNvSpPr/>
            <p:nvPr userDrawn="1"/>
          </p:nvSpPr>
          <p:spPr>
            <a:xfrm>
              <a:off x="5222169" y="2672712"/>
              <a:ext cx="853469" cy="2568008"/>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userDrawn="1"/>
          </p:nvSpPr>
          <p:spPr>
            <a:xfrm>
              <a:off x="3506720" y="2672712"/>
              <a:ext cx="853469" cy="2568008"/>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userDrawn="1"/>
          </p:nvSpPr>
          <p:spPr>
            <a:xfrm>
              <a:off x="1795622" y="2672712"/>
              <a:ext cx="853469" cy="2568008"/>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 name="TextBox 2"/>
          <p:cNvSpPr txBox="1"/>
          <p:nvPr/>
        </p:nvSpPr>
        <p:spPr>
          <a:xfrm>
            <a:off x="11887200" y="4607278"/>
            <a:ext cx="9666514" cy="1187135"/>
          </a:xfrm>
          <a:prstGeom prst="rect">
            <a:avLst/>
          </a:prstGeom>
          <a:noFill/>
        </p:spPr>
        <p:txBody>
          <a:bodyPr wrap="square" lIns="78373" tIns="39187" rIns="78373" bIns="39187" rtlCol="0">
            <a:spAutoFit/>
          </a:bodyPr>
          <a:lstStyle/>
          <a:p>
            <a:pPr algn="ctr"/>
            <a:r>
              <a:rPr lang="en-US" sz="7200" b="1" dirty="0" smtClean="0">
                <a:solidFill>
                  <a:srgbClr val="FFFFFF"/>
                </a:solidFill>
                <a:latin typeface="Georgia"/>
                <a:cs typeface="Georgia"/>
              </a:rPr>
              <a:t>Implementation</a:t>
            </a:r>
            <a:endParaRPr lang="en-US" sz="7200" b="1" dirty="0">
              <a:solidFill>
                <a:srgbClr val="FFFFFF"/>
              </a:solidFill>
              <a:latin typeface="Georgia"/>
              <a:cs typeface="Georgia"/>
            </a:endParaRPr>
          </a:p>
        </p:txBody>
      </p:sp>
      <p:sp>
        <p:nvSpPr>
          <p:cNvPr id="4" name="TextBox 3"/>
          <p:cNvSpPr txBox="1"/>
          <p:nvPr/>
        </p:nvSpPr>
        <p:spPr>
          <a:xfrm>
            <a:off x="22598743" y="4607278"/>
            <a:ext cx="9666514" cy="1187135"/>
          </a:xfrm>
          <a:prstGeom prst="rect">
            <a:avLst/>
          </a:prstGeom>
          <a:noFill/>
        </p:spPr>
        <p:txBody>
          <a:bodyPr wrap="square" lIns="78373" tIns="39187" rIns="78373" bIns="39187" rtlCol="0">
            <a:spAutoFit/>
          </a:bodyPr>
          <a:lstStyle/>
          <a:p>
            <a:pPr algn="ctr"/>
            <a:r>
              <a:rPr lang="en-US" sz="7200" b="1" smtClean="0">
                <a:solidFill>
                  <a:srgbClr val="FFFFFF"/>
                </a:solidFill>
                <a:latin typeface="Georgia"/>
                <a:cs typeface="Georgia"/>
              </a:rPr>
              <a:t>Reinforcement</a:t>
            </a:r>
            <a:endParaRPr lang="en-US" sz="7200" b="1" dirty="0">
              <a:solidFill>
                <a:srgbClr val="FFFFFF"/>
              </a:solidFill>
              <a:latin typeface="Georgia"/>
              <a:cs typeface="Georgia"/>
            </a:endParaRPr>
          </a:p>
        </p:txBody>
      </p:sp>
      <p:sp>
        <p:nvSpPr>
          <p:cNvPr id="5" name="TextBox 4"/>
          <p:cNvSpPr txBox="1"/>
          <p:nvPr/>
        </p:nvSpPr>
        <p:spPr>
          <a:xfrm>
            <a:off x="33310286" y="4607278"/>
            <a:ext cx="9666514" cy="1187135"/>
          </a:xfrm>
          <a:prstGeom prst="rect">
            <a:avLst/>
          </a:prstGeom>
          <a:noFill/>
        </p:spPr>
        <p:txBody>
          <a:bodyPr wrap="square" lIns="78373" tIns="39187" rIns="78373" bIns="39187" rtlCol="0">
            <a:spAutoFit/>
          </a:bodyPr>
          <a:lstStyle/>
          <a:p>
            <a:pPr algn="ctr"/>
            <a:r>
              <a:rPr lang="en-US" sz="7200" b="1" dirty="0" smtClean="0">
                <a:solidFill>
                  <a:srgbClr val="FFFFFF"/>
                </a:solidFill>
                <a:latin typeface="Georgia"/>
                <a:cs typeface="Georgia"/>
              </a:rPr>
              <a:t>Tips</a:t>
            </a:r>
            <a:endParaRPr lang="en-US" sz="7200" b="1" dirty="0">
              <a:solidFill>
                <a:srgbClr val="FFFFFF"/>
              </a:solidFill>
              <a:latin typeface="Georgia"/>
              <a:cs typeface="Georgia"/>
            </a:endParaRPr>
          </a:p>
        </p:txBody>
      </p:sp>
      <p:sp>
        <p:nvSpPr>
          <p:cNvPr id="6" name="Snip Diagonal Corner Rectangle 5"/>
          <p:cNvSpPr/>
          <p:nvPr/>
        </p:nvSpPr>
        <p:spPr>
          <a:xfrm flipH="1">
            <a:off x="978433" y="15982321"/>
            <a:ext cx="9993086" cy="1724297"/>
          </a:xfrm>
          <a:prstGeom prst="snip2DiagRect">
            <a:avLst/>
          </a:prstGeom>
          <a:solidFill>
            <a:srgbClr val="00B050"/>
          </a:solid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7" name="TextBox 6"/>
          <p:cNvSpPr txBox="1"/>
          <p:nvPr/>
        </p:nvSpPr>
        <p:spPr>
          <a:xfrm>
            <a:off x="1133853" y="16243578"/>
            <a:ext cx="9666514" cy="1187135"/>
          </a:xfrm>
          <a:prstGeom prst="rect">
            <a:avLst/>
          </a:prstGeom>
          <a:noFill/>
        </p:spPr>
        <p:txBody>
          <a:bodyPr wrap="square" lIns="78373" tIns="39187" rIns="78373" bIns="39187" rtlCol="0">
            <a:spAutoFit/>
          </a:bodyPr>
          <a:lstStyle/>
          <a:p>
            <a:pPr algn="ctr"/>
            <a:r>
              <a:rPr lang="en-US" sz="7200" b="1" dirty="0" smtClean="0">
                <a:solidFill>
                  <a:srgbClr val="FFFFFF"/>
                </a:solidFill>
                <a:latin typeface="Georgia"/>
                <a:cs typeface="Georgia"/>
              </a:rPr>
              <a:t>DCO Core Values</a:t>
            </a:r>
            <a:endParaRPr lang="en-US" sz="7200" b="1" dirty="0">
              <a:solidFill>
                <a:srgbClr val="FFFFFF"/>
              </a:solidFill>
              <a:latin typeface="Georgia"/>
              <a:cs typeface="Georgia"/>
            </a:endParaRPr>
          </a:p>
        </p:txBody>
      </p:sp>
      <p:sp>
        <p:nvSpPr>
          <p:cNvPr id="11" name="Rectangle 10"/>
          <p:cNvSpPr/>
          <p:nvPr/>
        </p:nvSpPr>
        <p:spPr>
          <a:xfrm>
            <a:off x="11691257" y="21169086"/>
            <a:ext cx="20704629" cy="8679543"/>
          </a:xfrm>
          <a:prstGeom prst="rect">
            <a:avLst/>
          </a:prstGeom>
          <a:noFill/>
          <a:ln w="457200" cmpd="sng">
            <a:solidFill>
              <a:schemeClr val="bg2">
                <a:lumMod val="10000"/>
              </a:schemeClr>
            </a:solidFill>
            <a:miter lim="800000"/>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15" name="TextBox 14"/>
          <p:cNvSpPr txBox="1"/>
          <p:nvPr/>
        </p:nvSpPr>
        <p:spPr>
          <a:xfrm>
            <a:off x="7158377" y="645128"/>
            <a:ext cx="29494563" cy="1310246"/>
          </a:xfrm>
          <a:prstGeom prst="rect">
            <a:avLst/>
          </a:prstGeom>
          <a:noFill/>
        </p:spPr>
        <p:txBody>
          <a:bodyPr wrap="square" lIns="78373" tIns="39187" rIns="78373" bIns="39187" rtlCol="0">
            <a:spAutoFit/>
          </a:bodyPr>
          <a:lstStyle/>
          <a:p>
            <a:pPr algn="ctr"/>
            <a:r>
              <a:rPr lang="en-US" sz="8000" b="1" dirty="0" smtClean="0">
                <a:latin typeface="Garamond"/>
                <a:cs typeface="Garamond"/>
              </a:rPr>
              <a:t>Reinforcement of Core Values</a:t>
            </a:r>
            <a:endParaRPr lang="en-US" sz="8000" dirty="0">
              <a:latin typeface="Garamond"/>
              <a:cs typeface="Garamond"/>
            </a:endParaRPr>
          </a:p>
        </p:txBody>
      </p:sp>
      <p:sp>
        <p:nvSpPr>
          <p:cNvPr id="16" name="TextBox 15"/>
          <p:cNvSpPr txBox="1"/>
          <p:nvPr/>
        </p:nvSpPr>
        <p:spPr>
          <a:xfrm>
            <a:off x="14661396" y="1941190"/>
            <a:ext cx="12997539" cy="1494912"/>
          </a:xfrm>
          <a:prstGeom prst="rect">
            <a:avLst/>
          </a:prstGeom>
          <a:noFill/>
        </p:spPr>
        <p:txBody>
          <a:bodyPr wrap="square" lIns="78373" tIns="39187" rIns="78373" bIns="39187" rtlCol="0">
            <a:spAutoFit/>
          </a:bodyPr>
          <a:lstStyle/>
          <a:p>
            <a:pPr algn="ctr"/>
            <a:r>
              <a:rPr lang="en-US" sz="4600" b="1" dirty="0" smtClean="0">
                <a:latin typeface="Garamond"/>
                <a:cs typeface="Garamond"/>
              </a:rPr>
              <a:t>Developmental Center of the Ozarks </a:t>
            </a:r>
          </a:p>
          <a:p>
            <a:pPr algn="ctr"/>
            <a:r>
              <a:rPr lang="en-US" sz="4600" b="1" dirty="0" smtClean="0">
                <a:latin typeface="Garamond"/>
                <a:cs typeface="Garamond"/>
              </a:rPr>
              <a:t>Springfield, MO</a:t>
            </a:r>
            <a:endParaRPr lang="en-US" sz="4600" dirty="0">
              <a:latin typeface="Garamond"/>
              <a:cs typeface="Garamond"/>
            </a:endParaRPr>
          </a:p>
        </p:txBody>
      </p:sp>
      <p:grpSp>
        <p:nvGrpSpPr>
          <p:cNvPr id="21" name="Group 20"/>
          <p:cNvGrpSpPr/>
          <p:nvPr/>
        </p:nvGrpSpPr>
        <p:grpSpPr>
          <a:xfrm>
            <a:off x="12461861" y="20980389"/>
            <a:ext cx="1722560" cy="1033535"/>
            <a:chOff x="14538838" y="24472836"/>
            <a:chExt cx="2009653" cy="1205791"/>
          </a:xfrm>
        </p:grpSpPr>
        <p:sp>
          <p:nvSpPr>
            <p:cNvPr id="22" name="Rectangle 21"/>
            <p:cNvSpPr/>
            <p:nvPr/>
          </p:nvSpPr>
          <p:spPr>
            <a:xfrm>
              <a:off x="14538838" y="24472836"/>
              <a:ext cx="404311" cy="1205791"/>
            </a:xfrm>
            <a:prstGeom prst="rect">
              <a:avLst/>
            </a:prstGeom>
            <a:solidFill>
              <a:srgbClr val="00B050"/>
            </a:solidFill>
            <a:ln>
              <a:solidFill>
                <a:srgbClr val="00B05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15341509" y="24472836"/>
              <a:ext cx="404311" cy="1205791"/>
            </a:xfrm>
            <a:prstGeom prst="rect">
              <a:avLst/>
            </a:prstGeom>
            <a:solidFill>
              <a:srgbClr val="FFFF00"/>
            </a:solidFill>
            <a:ln>
              <a:solidFill>
                <a:srgbClr val="FFFF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16144180" y="24472836"/>
              <a:ext cx="404311" cy="1205791"/>
            </a:xfrm>
            <a:prstGeom prst="rect">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7" name="Rectangle 26"/>
          <p:cNvSpPr/>
          <p:nvPr/>
        </p:nvSpPr>
        <p:spPr>
          <a:xfrm>
            <a:off x="33300004" y="6280585"/>
            <a:ext cx="9601200" cy="13354566"/>
          </a:xfrm>
          <a:prstGeom prst="rect">
            <a:avLst/>
          </a:prstGeom>
        </p:spPr>
        <p:txBody>
          <a:bodyPr wrap="square" lIns="78373" tIns="39187" rIns="78373" bIns="39187">
            <a:spAutoFit/>
          </a:bodyPr>
          <a:lstStyle/>
          <a:p>
            <a:pPr marL="457200" indent="-457200">
              <a:lnSpc>
                <a:spcPct val="120000"/>
              </a:lnSpc>
              <a:buFont typeface="Wingdings" charset="2"/>
              <a:buChar char="q"/>
            </a:pPr>
            <a:r>
              <a:rPr lang="en-US" sz="4000" dirty="0" smtClean="0">
                <a:latin typeface="Garamond"/>
                <a:cs typeface="Garamond"/>
              </a:rPr>
              <a:t>Be Prepared for ‘rewards’ or items earned to lose their appeal. Always be thinking ahead to the next new idea.</a:t>
            </a:r>
          </a:p>
          <a:p>
            <a:pPr marL="457200" indent="-457200">
              <a:lnSpc>
                <a:spcPct val="120000"/>
              </a:lnSpc>
              <a:buFont typeface="Wingdings" charset="2"/>
              <a:buChar char="q"/>
            </a:pPr>
            <a:endParaRPr lang="en-US" sz="4000" dirty="0" smtClean="0">
              <a:latin typeface="Garamond"/>
              <a:cs typeface="Garamond"/>
            </a:endParaRPr>
          </a:p>
          <a:p>
            <a:pPr marL="457200" indent="-457200">
              <a:lnSpc>
                <a:spcPct val="120000"/>
              </a:lnSpc>
              <a:buFont typeface="Wingdings" charset="2"/>
              <a:buChar char="q"/>
            </a:pPr>
            <a:r>
              <a:rPr lang="en-US" sz="4000" dirty="0" smtClean="0">
                <a:latin typeface="Garamond"/>
                <a:cs typeface="Garamond"/>
              </a:rPr>
              <a:t>Be ready to switch it up, tweak it or scrap it and go back to the drawing board!</a:t>
            </a:r>
          </a:p>
          <a:p>
            <a:pPr marL="457200" indent="-457200">
              <a:lnSpc>
                <a:spcPct val="120000"/>
              </a:lnSpc>
              <a:buFont typeface="Wingdings" charset="2"/>
              <a:buChar char="q"/>
            </a:pPr>
            <a:endParaRPr lang="en-US" sz="4000" dirty="0" smtClean="0">
              <a:latin typeface="Garamond"/>
              <a:cs typeface="Garamond"/>
            </a:endParaRPr>
          </a:p>
          <a:p>
            <a:pPr marL="457200" indent="-457200">
              <a:lnSpc>
                <a:spcPct val="120000"/>
              </a:lnSpc>
              <a:buFont typeface="Wingdings" charset="2"/>
              <a:buChar char="q"/>
            </a:pPr>
            <a:r>
              <a:rPr lang="en-US" sz="4000" dirty="0" smtClean="0">
                <a:latin typeface="Garamond"/>
                <a:cs typeface="Garamond"/>
              </a:rPr>
              <a:t>Be creative, fun, think outside the box, play to current fad or favorite themes.</a:t>
            </a:r>
          </a:p>
          <a:p>
            <a:pPr marL="457200" indent="-457200">
              <a:lnSpc>
                <a:spcPct val="120000"/>
              </a:lnSpc>
              <a:buFont typeface="Wingdings" charset="2"/>
              <a:buChar char="q"/>
            </a:pPr>
            <a:endParaRPr lang="en-US" sz="4000" dirty="0" smtClean="0">
              <a:latin typeface="Garamond"/>
              <a:cs typeface="Garamond"/>
            </a:endParaRPr>
          </a:p>
          <a:p>
            <a:pPr marL="457200" indent="-457200">
              <a:lnSpc>
                <a:spcPct val="120000"/>
              </a:lnSpc>
              <a:buFont typeface="Wingdings" charset="2"/>
              <a:buChar char="q"/>
            </a:pPr>
            <a:r>
              <a:rPr lang="en-US" sz="4000" dirty="0" smtClean="0">
                <a:latin typeface="Garamond"/>
                <a:cs typeface="Garamond"/>
              </a:rPr>
              <a:t>Think BIG!!! We recently refreshed our Reinforcement System by developing ‘virtual store’. Individuals served are able the order rewards based on points earned during the month. </a:t>
            </a:r>
          </a:p>
          <a:p>
            <a:pPr marL="457200" indent="-457200">
              <a:lnSpc>
                <a:spcPct val="120000"/>
              </a:lnSpc>
              <a:buFont typeface="Wingdings" charset="2"/>
              <a:buChar char="q"/>
            </a:pPr>
            <a:endParaRPr lang="en-US" sz="4000" dirty="0" smtClean="0">
              <a:latin typeface="Garamond"/>
              <a:cs typeface="Garamond"/>
            </a:endParaRPr>
          </a:p>
          <a:p>
            <a:pPr marL="457200" indent="-457200">
              <a:lnSpc>
                <a:spcPct val="120000"/>
              </a:lnSpc>
              <a:buFont typeface="Wingdings" charset="2"/>
              <a:buChar char="q"/>
            </a:pPr>
            <a:r>
              <a:rPr lang="en-US" sz="4000" dirty="0" smtClean="0">
                <a:latin typeface="Garamond"/>
                <a:cs typeface="Garamond"/>
              </a:rPr>
              <a:t>Be a cheerleader!!!! Keep it exciting and on everyone’s mind!</a:t>
            </a:r>
            <a:endParaRPr lang="en-US" sz="4000" dirty="0">
              <a:latin typeface="Garamond"/>
              <a:cs typeface="Garamond"/>
            </a:endParaRPr>
          </a:p>
        </p:txBody>
      </p:sp>
      <p:sp>
        <p:nvSpPr>
          <p:cNvPr id="38" name="Shape 129"/>
          <p:cNvSpPr/>
          <p:nvPr/>
        </p:nvSpPr>
        <p:spPr>
          <a:xfrm>
            <a:off x="1884455" y="29864130"/>
            <a:ext cx="8132803" cy="3054270"/>
          </a:xfrm>
          <a:prstGeom prst="rect">
            <a:avLst/>
          </a:prstGeom>
          <a:ln w="12700">
            <a:miter lim="400000"/>
          </a:ln>
          <a:extLst>
            <a:ext uri="{C572A759-6A51-4108-AA02-DFA0A04FC94B}">
              <ma14:wrappingTextBoxFlag xmlns="" xmlns:ma14="http://schemas.microsoft.com/office/mac/drawingml/2011/main" val="1"/>
            </a:ext>
          </a:extLst>
        </p:spPr>
        <p:txBody>
          <a:bodyPr wrap="square" lIns="49326" tIns="49326" rIns="49326" bIns="49326">
            <a:spAutoFit/>
          </a:bodyPr>
          <a:lstStyle/>
          <a:p>
            <a:pPr algn="ctr" defTabSz="2909798">
              <a:defRPr sz="3200"/>
            </a:pPr>
            <a:r>
              <a:rPr lang="en-US" sz="3200" b="1" dirty="0" smtClean="0"/>
              <a:t>Contact Information: </a:t>
            </a:r>
          </a:p>
          <a:p>
            <a:pPr algn="ctr" defTabSz="2909798">
              <a:defRPr sz="3200"/>
            </a:pPr>
            <a:r>
              <a:rPr lang="en-US" sz="3200" dirty="0" smtClean="0"/>
              <a:t>Jada </a:t>
            </a:r>
            <a:r>
              <a:rPr lang="en-US" sz="3200" dirty="0" err="1" smtClean="0"/>
              <a:t>Motsenbocker</a:t>
            </a:r>
            <a:r>
              <a:rPr lang="en-US" sz="3200" dirty="0" smtClean="0"/>
              <a:t>, Resource </a:t>
            </a:r>
            <a:r>
              <a:rPr lang="en-US" sz="3200" dirty="0" smtClean="0"/>
              <a:t>Specialist</a:t>
            </a:r>
            <a:endParaRPr sz="3200" dirty="0"/>
          </a:p>
          <a:p>
            <a:pPr algn="ctr" defTabSz="2909798">
              <a:defRPr sz="3200"/>
            </a:pPr>
            <a:r>
              <a:rPr lang="en-US" sz="3200" dirty="0" smtClean="0"/>
              <a:t>Developmental Center of the Ozarks</a:t>
            </a:r>
            <a:endParaRPr sz="3200" dirty="0"/>
          </a:p>
          <a:p>
            <a:pPr algn="ctr" defTabSz="2909798">
              <a:defRPr sz="3200"/>
            </a:pPr>
            <a:r>
              <a:rPr lang="en-US" sz="3200" dirty="0" smtClean="0"/>
              <a:t>1545 E. </a:t>
            </a:r>
            <a:r>
              <a:rPr lang="en-US" sz="3200" dirty="0" err="1" smtClean="0"/>
              <a:t>Pythian</a:t>
            </a:r>
            <a:endParaRPr lang="en-US" sz="3200" dirty="0" smtClean="0"/>
          </a:p>
          <a:p>
            <a:pPr algn="ctr" defTabSz="2909798">
              <a:defRPr sz="3200"/>
            </a:pPr>
            <a:r>
              <a:rPr lang="en-US" sz="3200" dirty="0" smtClean="0"/>
              <a:t>Springfield, MO 65802</a:t>
            </a:r>
            <a:endParaRPr sz="3200" dirty="0"/>
          </a:p>
          <a:p>
            <a:pPr algn="ctr" defTabSz="2909798">
              <a:defRPr sz="3200"/>
            </a:pPr>
            <a:r>
              <a:rPr lang="en-US" sz="3200" dirty="0" smtClean="0"/>
              <a:t>417-829-0841</a:t>
            </a:r>
            <a:endParaRPr sz="3200" u="sng"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74762" y="30116417"/>
            <a:ext cx="2562583" cy="2353003"/>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52940" y="30053928"/>
            <a:ext cx="3382349" cy="2525487"/>
          </a:xfrm>
          <a:prstGeom prst="rect">
            <a:avLst/>
          </a:prstGeom>
        </p:spPr>
      </p:pic>
      <p:pic>
        <p:nvPicPr>
          <p:cNvPr id="41" name="Picture 4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919892" y="30223410"/>
            <a:ext cx="10293575" cy="2115675"/>
          </a:xfrm>
          <a:prstGeom prst="rect">
            <a:avLst/>
          </a:prstGeom>
        </p:spPr>
      </p:pic>
      <p:pic>
        <p:nvPicPr>
          <p:cNvPr id="40" name="Picture 39" descr="DCO.LogoCMYKColor[1].pd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581282" y="73050"/>
            <a:ext cx="7242202" cy="4235648"/>
          </a:xfrm>
          <a:prstGeom prst="rect">
            <a:avLst/>
          </a:prstGeom>
        </p:spPr>
      </p:pic>
      <p:sp>
        <p:nvSpPr>
          <p:cNvPr id="17" name="TextBox 16"/>
          <p:cNvSpPr txBox="1"/>
          <p:nvPr/>
        </p:nvSpPr>
        <p:spPr>
          <a:xfrm>
            <a:off x="14661396" y="21614341"/>
            <a:ext cx="12495728" cy="1323439"/>
          </a:xfrm>
          <a:prstGeom prst="rect">
            <a:avLst/>
          </a:prstGeom>
          <a:noFill/>
        </p:spPr>
        <p:txBody>
          <a:bodyPr wrap="none" rtlCol="0">
            <a:spAutoFit/>
          </a:bodyPr>
          <a:lstStyle/>
          <a:p>
            <a:r>
              <a:rPr lang="en-US" sz="8000" b="1" dirty="0" smtClean="0">
                <a:solidFill>
                  <a:srgbClr val="000000"/>
                </a:solidFill>
                <a:latin typeface="Georgia"/>
                <a:cs typeface="Georgia"/>
              </a:rPr>
              <a:t>       Agency Background</a:t>
            </a:r>
            <a:endParaRPr lang="en-US" sz="8000" b="1" dirty="0">
              <a:solidFill>
                <a:srgbClr val="000000"/>
              </a:solidFill>
              <a:latin typeface="Georgia"/>
              <a:cs typeface="Georgia"/>
            </a:endParaRPr>
          </a:p>
        </p:txBody>
      </p:sp>
      <p:sp>
        <p:nvSpPr>
          <p:cNvPr id="19" name="TextBox 18"/>
          <p:cNvSpPr txBox="1"/>
          <p:nvPr/>
        </p:nvSpPr>
        <p:spPr>
          <a:xfrm flipH="1">
            <a:off x="11887200" y="22862102"/>
            <a:ext cx="19930702" cy="6694141"/>
          </a:xfrm>
          <a:prstGeom prst="rect">
            <a:avLst/>
          </a:prstGeom>
          <a:noFill/>
        </p:spPr>
        <p:txBody>
          <a:bodyPr wrap="square" rtlCol="0">
            <a:spAutoFit/>
          </a:bodyPr>
          <a:lstStyle/>
          <a:p>
            <a:r>
              <a:rPr lang="en-US" sz="3300" dirty="0">
                <a:latin typeface="Garamond"/>
                <a:cs typeface="Garamond"/>
              </a:rPr>
              <a:t>A mom who wanted her child to belong in the community. A dad who dreamed of his child being in a classroom learning - the same way his other children had a place to go and learn. That's how Developmental Center of the Ozarks began fifty-five years ago. A group of parents believed their children deserved to have a better quality of life and they did something about it. What began as a parent's dream, now serves more than 1,100 individuals with developmental disabilities and delays each year in Southwest Missouri. DCO started in 1954 as the United Cerebral Palsy Center for Southwest Missouri because a group of parents wanted a place for their children to go to school. In the mid 1980’s </a:t>
            </a:r>
            <a:r>
              <a:rPr lang="en-US" sz="3300" dirty="0" smtClean="0">
                <a:latin typeface="Garamond"/>
                <a:cs typeface="Garamond"/>
              </a:rPr>
              <a:t>we </a:t>
            </a:r>
            <a:r>
              <a:rPr lang="en-US" sz="3300" dirty="0">
                <a:latin typeface="Garamond"/>
                <a:cs typeface="Garamond"/>
              </a:rPr>
              <a:t>became Developmental Center of the Ozarks, affectionately know as DCO, to better reflect the people we were serving </a:t>
            </a:r>
            <a:r>
              <a:rPr lang="en-US" sz="3300" dirty="0" smtClean="0">
                <a:latin typeface="Garamond"/>
                <a:cs typeface="Garamond"/>
              </a:rPr>
              <a:t>and services </a:t>
            </a:r>
            <a:r>
              <a:rPr lang="en-US" sz="3300" dirty="0">
                <a:latin typeface="Garamond"/>
                <a:cs typeface="Garamond"/>
              </a:rPr>
              <a:t>provided. Our mission is to make a positive difference in the community by providing services, which enable individuals to reach and maintain their optimal level of development. We do this through therapeutic, educational, habilitive and rehabilitative programs to infants, children, and adults who have developmental disabilities, developmental delays or physical disabilities, as well as those who do not. The Developmental Center of the Ozarks holds as its greatest responsibility to promote personal growth through teaching those skills necessary for all citizens of our community to lead full and productive </a:t>
            </a:r>
            <a:r>
              <a:rPr lang="en-US" sz="3300" dirty="0" smtClean="0">
                <a:latin typeface="Garamond"/>
                <a:cs typeface="Garamond"/>
              </a:rPr>
              <a:t>lives</a:t>
            </a:r>
            <a:endParaRPr lang="en-US" sz="3300" dirty="0">
              <a:latin typeface="Garamond"/>
              <a:cs typeface="Garamond"/>
            </a:endParaRPr>
          </a:p>
        </p:txBody>
      </p:sp>
      <p:sp>
        <p:nvSpPr>
          <p:cNvPr id="61" name="TextBox 60"/>
          <p:cNvSpPr txBox="1"/>
          <p:nvPr/>
        </p:nvSpPr>
        <p:spPr>
          <a:xfrm>
            <a:off x="1221586" y="18144009"/>
            <a:ext cx="9578782" cy="11172289"/>
          </a:xfrm>
          <a:prstGeom prst="rect">
            <a:avLst/>
          </a:prstGeom>
          <a:noFill/>
        </p:spPr>
        <p:txBody>
          <a:bodyPr wrap="square" rtlCol="0">
            <a:spAutoFit/>
          </a:bodyPr>
          <a:lstStyle/>
          <a:p>
            <a:r>
              <a:rPr lang="en-US" sz="8000" dirty="0" smtClean="0">
                <a:ln w="10160">
                  <a:solidFill>
                    <a:schemeClr val="accent1"/>
                  </a:solidFill>
                  <a:prstDash val="solid"/>
                </a:ln>
                <a:solidFill>
                  <a:srgbClr val="FF40FF"/>
                </a:solidFill>
                <a:effectLst>
                  <a:outerShdw blurRad="38100" dist="32000" dir="5400000" algn="tl">
                    <a:srgbClr val="000000">
                      <a:alpha val="30000"/>
                    </a:srgbClr>
                  </a:outerShdw>
                </a:effectLst>
                <a:latin typeface="Garamond"/>
                <a:cs typeface="Garamond"/>
              </a:rPr>
              <a:t>H</a:t>
            </a:r>
            <a:r>
              <a:rPr lang="en-US" sz="8000" dirty="0" smtClean="0">
                <a:latin typeface="Garamond"/>
                <a:cs typeface="Garamond"/>
              </a:rPr>
              <a:t> </a:t>
            </a:r>
            <a:r>
              <a:rPr lang="mr-IN" sz="8000" dirty="0" smtClean="0">
                <a:latin typeface="Garamond"/>
                <a:cs typeface="Garamond"/>
              </a:rPr>
              <a:t>–</a:t>
            </a:r>
            <a:r>
              <a:rPr lang="en-US" sz="8000" dirty="0" smtClean="0">
                <a:latin typeface="Garamond"/>
                <a:cs typeface="Garamond"/>
              </a:rPr>
              <a:t> Honesty</a:t>
            </a:r>
            <a:endParaRPr lang="en-US" sz="8000" dirty="0" smtClean="0">
              <a:solidFill>
                <a:srgbClr val="00FF00"/>
              </a:solidFill>
              <a:latin typeface="Garamond"/>
              <a:cs typeface="Garamond"/>
            </a:endParaRPr>
          </a:p>
          <a:p>
            <a:endParaRPr lang="en-US" sz="8000" dirty="0" smtClean="0">
              <a:solidFill>
                <a:srgbClr val="00FF00"/>
              </a:solidFill>
              <a:latin typeface="Garamond"/>
              <a:cs typeface="Garamond"/>
            </a:endParaRPr>
          </a:p>
          <a:p>
            <a:r>
              <a:rPr lang="en-US" sz="8000" dirty="0" smtClean="0">
                <a:ln w="10160">
                  <a:solidFill>
                    <a:schemeClr val="accent1"/>
                  </a:solidFill>
                  <a:prstDash val="solid"/>
                </a:ln>
                <a:solidFill>
                  <a:srgbClr val="00FF00"/>
                </a:solidFill>
                <a:effectLst>
                  <a:outerShdw blurRad="38100" dist="32000" dir="5400000" algn="tl">
                    <a:srgbClr val="000000">
                      <a:alpha val="30000"/>
                    </a:srgbClr>
                  </a:outerShdw>
                </a:effectLst>
                <a:latin typeface="Garamond"/>
                <a:cs typeface="Garamond"/>
              </a:rPr>
              <a:t>E </a:t>
            </a:r>
            <a:r>
              <a:rPr lang="mr-IN" sz="8000" dirty="0" smtClean="0">
                <a:latin typeface="Garamond"/>
                <a:cs typeface="Garamond"/>
              </a:rPr>
              <a:t>–</a:t>
            </a:r>
            <a:r>
              <a:rPr lang="en-US" sz="8000" dirty="0" smtClean="0">
                <a:latin typeface="Garamond"/>
                <a:cs typeface="Garamond"/>
              </a:rPr>
              <a:t> Eager</a:t>
            </a:r>
          </a:p>
          <a:p>
            <a:endParaRPr lang="en-US" sz="8000" dirty="0" smtClean="0">
              <a:solidFill>
                <a:srgbClr val="FF0000"/>
              </a:solidFill>
              <a:latin typeface="Garamond"/>
              <a:cs typeface="Garamond"/>
            </a:endParaRPr>
          </a:p>
          <a:p>
            <a:r>
              <a:rPr lang="en-US" sz="8000" dirty="0" smtClean="0">
                <a:ln w="10160">
                  <a:solidFill>
                    <a:schemeClr val="accent1"/>
                  </a:solidFill>
                  <a:prstDash val="solid"/>
                </a:ln>
                <a:solidFill>
                  <a:srgbClr val="FF0000"/>
                </a:solidFill>
                <a:effectLst>
                  <a:outerShdw blurRad="38100" dist="32000" dir="5400000" algn="tl">
                    <a:srgbClr val="000000">
                      <a:alpha val="30000"/>
                    </a:srgbClr>
                  </a:outerShdw>
                </a:effectLst>
                <a:latin typeface="Garamond"/>
                <a:cs typeface="Garamond"/>
              </a:rPr>
              <a:t>A</a:t>
            </a:r>
            <a:r>
              <a:rPr lang="en-US" sz="8000" dirty="0" smtClean="0">
                <a:solidFill>
                  <a:srgbClr val="FF0000"/>
                </a:solidFill>
                <a:latin typeface="Garamond"/>
                <a:cs typeface="Garamond"/>
              </a:rPr>
              <a:t> </a:t>
            </a:r>
            <a:r>
              <a:rPr lang="mr-IN" sz="8000" dirty="0" smtClean="0">
                <a:latin typeface="Garamond"/>
                <a:cs typeface="Garamond"/>
              </a:rPr>
              <a:t>–</a:t>
            </a:r>
            <a:r>
              <a:rPr lang="en-US" sz="8000" dirty="0" smtClean="0">
                <a:latin typeface="Garamond"/>
                <a:cs typeface="Garamond"/>
              </a:rPr>
              <a:t> Acceptance</a:t>
            </a:r>
          </a:p>
          <a:p>
            <a:endParaRPr lang="en-US" sz="8000" dirty="0">
              <a:solidFill>
                <a:srgbClr val="3366FF"/>
              </a:solidFill>
              <a:latin typeface="Garamond"/>
              <a:cs typeface="Garamond"/>
            </a:endParaRPr>
          </a:p>
          <a:p>
            <a:r>
              <a:rPr lang="en-US" sz="8000" dirty="0" smtClean="0">
                <a:ln w="10160">
                  <a:solidFill>
                    <a:schemeClr val="accent1"/>
                  </a:solidFill>
                  <a:prstDash val="solid"/>
                </a:ln>
                <a:solidFill>
                  <a:srgbClr val="7A81FF"/>
                </a:solidFill>
                <a:effectLst>
                  <a:outerShdw blurRad="38100" dist="32000" dir="5400000" algn="tl">
                    <a:srgbClr val="000000">
                      <a:alpha val="30000"/>
                    </a:srgbClr>
                  </a:outerShdw>
                </a:effectLst>
                <a:latin typeface="Garamond"/>
                <a:cs typeface="Garamond"/>
              </a:rPr>
              <a:t>R</a:t>
            </a:r>
            <a:r>
              <a:rPr lang="en-US" sz="8000" dirty="0" smtClean="0">
                <a:latin typeface="Garamond"/>
                <a:cs typeface="Garamond"/>
              </a:rPr>
              <a:t> </a:t>
            </a:r>
            <a:r>
              <a:rPr lang="mr-IN" sz="8000" dirty="0" smtClean="0">
                <a:latin typeface="Garamond"/>
                <a:cs typeface="Garamond"/>
              </a:rPr>
              <a:t>–</a:t>
            </a:r>
            <a:r>
              <a:rPr lang="en-US" sz="8000" dirty="0" smtClean="0">
                <a:latin typeface="Garamond"/>
                <a:cs typeface="Garamond"/>
              </a:rPr>
              <a:t> Respect</a:t>
            </a:r>
          </a:p>
          <a:p>
            <a:endParaRPr lang="en-US" sz="8000" dirty="0" smtClean="0">
              <a:solidFill>
                <a:srgbClr val="FAF14B"/>
              </a:solidFill>
              <a:latin typeface="Garamond"/>
              <a:cs typeface="Garamond"/>
            </a:endParaRPr>
          </a:p>
          <a:p>
            <a:r>
              <a:rPr lang="en-US" sz="8000" dirty="0" smtClean="0">
                <a:ln w="10160">
                  <a:solidFill>
                    <a:schemeClr val="accent1"/>
                  </a:solidFill>
                  <a:prstDash val="solid"/>
                </a:ln>
                <a:solidFill>
                  <a:srgbClr val="FFFF00"/>
                </a:solidFill>
                <a:effectLst>
                  <a:outerShdw blurRad="38100" dist="32000" dir="5400000" algn="tl">
                    <a:srgbClr val="000000">
                      <a:alpha val="30000"/>
                    </a:srgbClr>
                  </a:outerShdw>
                </a:effectLst>
                <a:latin typeface="Garamond"/>
                <a:cs typeface="Garamond"/>
              </a:rPr>
              <a:t>T </a:t>
            </a:r>
            <a:r>
              <a:rPr lang="mr-IN" sz="8000" dirty="0" smtClean="0">
                <a:latin typeface="Garamond"/>
                <a:cs typeface="Garamond"/>
              </a:rPr>
              <a:t>–</a:t>
            </a:r>
            <a:r>
              <a:rPr lang="en-US" sz="8000" dirty="0" smtClean="0">
                <a:latin typeface="Garamond"/>
                <a:cs typeface="Garamond"/>
              </a:rPr>
              <a:t> Team Player</a:t>
            </a:r>
            <a:endParaRPr lang="en-US" sz="8000" dirty="0">
              <a:latin typeface="Garamond"/>
              <a:cs typeface="Garamond"/>
            </a:endParaRPr>
          </a:p>
        </p:txBody>
      </p:sp>
      <p:sp>
        <p:nvSpPr>
          <p:cNvPr id="62" name="TextBox 61"/>
          <p:cNvSpPr txBox="1"/>
          <p:nvPr/>
        </p:nvSpPr>
        <p:spPr>
          <a:xfrm flipH="1">
            <a:off x="1245285" y="6228969"/>
            <a:ext cx="9555083" cy="9341019"/>
          </a:xfrm>
          <a:prstGeom prst="rect">
            <a:avLst/>
          </a:prstGeom>
          <a:noFill/>
        </p:spPr>
        <p:txBody>
          <a:bodyPr wrap="square" rtlCol="0">
            <a:spAutoFit/>
          </a:bodyPr>
          <a:lstStyle/>
          <a:p>
            <a:pPr>
              <a:spcAft>
                <a:spcPts val="600"/>
              </a:spcAft>
            </a:pPr>
            <a:r>
              <a:rPr lang="en-US" sz="3600" dirty="0" smtClean="0">
                <a:latin typeface="Garamond"/>
                <a:cs typeface="Garamond"/>
              </a:rPr>
              <a:t>In 2018 we adopted our Agency Core Values. This was done as a collective effort of individuals served, as well as staff. The process was a step by step progression toward our final decision. </a:t>
            </a:r>
          </a:p>
          <a:p>
            <a:pPr>
              <a:spcAft>
                <a:spcPts val="600"/>
              </a:spcAft>
            </a:pPr>
            <a:endParaRPr lang="en-US" sz="3600" u="sng" dirty="0" smtClean="0">
              <a:latin typeface="Garamond"/>
              <a:cs typeface="Garamond"/>
            </a:endParaRPr>
          </a:p>
          <a:p>
            <a:pPr>
              <a:spcAft>
                <a:spcPts val="600"/>
              </a:spcAft>
            </a:pPr>
            <a:r>
              <a:rPr lang="en-US" sz="3600" u="sng" dirty="0" smtClean="0">
                <a:latin typeface="Garamond"/>
                <a:cs typeface="Garamond"/>
              </a:rPr>
              <a:t>Step 1 </a:t>
            </a:r>
            <a:r>
              <a:rPr lang="mr-IN" sz="3600" dirty="0" smtClean="0">
                <a:latin typeface="Garamond"/>
                <a:cs typeface="Garamond"/>
              </a:rPr>
              <a:t>–</a:t>
            </a:r>
            <a:r>
              <a:rPr lang="en-US" sz="3600" dirty="0" smtClean="0">
                <a:latin typeface="Garamond"/>
                <a:cs typeface="Garamond"/>
              </a:rPr>
              <a:t> Survey.  Ask staff and individuals served to select, from an extensive list of character traits, the most important traits that they would like to see displayed by staff and peers. </a:t>
            </a:r>
            <a:endParaRPr lang="en-US" sz="3600" u="sng" dirty="0" smtClean="0">
              <a:latin typeface="Garamond"/>
              <a:cs typeface="Garamond"/>
            </a:endParaRPr>
          </a:p>
          <a:p>
            <a:pPr>
              <a:spcAft>
                <a:spcPts val="600"/>
              </a:spcAft>
            </a:pPr>
            <a:r>
              <a:rPr lang="en-US" sz="3600" u="sng" dirty="0" smtClean="0">
                <a:latin typeface="Garamond"/>
                <a:cs typeface="Garamond"/>
              </a:rPr>
              <a:t>Step 2</a:t>
            </a:r>
            <a:r>
              <a:rPr lang="en-US" sz="3600" dirty="0" smtClean="0">
                <a:latin typeface="Garamond"/>
                <a:cs typeface="Garamond"/>
              </a:rPr>
              <a:t>- Collect and Compile Feedback. All information is considered</a:t>
            </a:r>
            <a:r>
              <a:rPr lang="en-US" sz="3600" dirty="0" smtClean="0">
                <a:latin typeface="Garamond"/>
                <a:cs typeface="Garamond"/>
              </a:rPr>
              <a:t>.</a:t>
            </a:r>
            <a:endParaRPr lang="en-US" sz="3600" u="sng" dirty="0" smtClean="0">
              <a:latin typeface="Garamond"/>
              <a:cs typeface="Garamond"/>
            </a:endParaRPr>
          </a:p>
          <a:p>
            <a:pPr>
              <a:spcAft>
                <a:spcPts val="600"/>
              </a:spcAft>
            </a:pPr>
            <a:r>
              <a:rPr lang="en-US" sz="3600" u="sng" dirty="0" smtClean="0">
                <a:latin typeface="Garamond"/>
                <a:cs typeface="Garamond"/>
              </a:rPr>
              <a:t>Step 3 </a:t>
            </a:r>
            <a:r>
              <a:rPr lang="en-US" sz="3600" dirty="0" smtClean="0">
                <a:latin typeface="Garamond"/>
                <a:cs typeface="Garamond"/>
              </a:rPr>
              <a:t>- Determine the Top 3 to 5 traits nominated</a:t>
            </a:r>
            <a:r>
              <a:rPr lang="en-US" sz="3600" dirty="0" smtClean="0">
                <a:latin typeface="Garamond"/>
                <a:cs typeface="Garamond"/>
              </a:rPr>
              <a:t>.</a:t>
            </a:r>
            <a:endParaRPr lang="en-US" sz="3600" u="sng" dirty="0" smtClean="0">
              <a:latin typeface="Garamond"/>
              <a:cs typeface="Garamond"/>
            </a:endParaRPr>
          </a:p>
          <a:p>
            <a:pPr>
              <a:spcAft>
                <a:spcPts val="600"/>
              </a:spcAft>
            </a:pPr>
            <a:r>
              <a:rPr lang="en-US" sz="3600" u="sng" dirty="0" smtClean="0">
                <a:latin typeface="Garamond"/>
                <a:cs typeface="Garamond"/>
              </a:rPr>
              <a:t>Step 4 </a:t>
            </a:r>
            <a:r>
              <a:rPr lang="mr-IN" sz="3600" dirty="0" smtClean="0">
                <a:latin typeface="Garamond"/>
                <a:cs typeface="Garamond"/>
              </a:rPr>
              <a:t>–</a:t>
            </a:r>
            <a:r>
              <a:rPr lang="en-US" sz="3600" dirty="0" smtClean="0">
                <a:latin typeface="Garamond"/>
                <a:cs typeface="Garamond"/>
              </a:rPr>
              <a:t> Decide. Collaborate with the A Team to determine which traits will become your Core </a:t>
            </a:r>
            <a:r>
              <a:rPr lang="en-US" sz="3600" dirty="0">
                <a:latin typeface="Garamond"/>
                <a:cs typeface="Garamond"/>
              </a:rPr>
              <a:t>V</a:t>
            </a:r>
            <a:r>
              <a:rPr lang="en-US" sz="3600" dirty="0" smtClean="0">
                <a:latin typeface="Garamond"/>
                <a:cs typeface="Garamond"/>
              </a:rPr>
              <a:t>alues. Then develop an acronym, if possible. Acronyms are fun and easily remembered.</a:t>
            </a:r>
          </a:p>
        </p:txBody>
      </p:sp>
      <p:sp>
        <p:nvSpPr>
          <p:cNvPr id="67" name="TextBox 66"/>
          <p:cNvSpPr txBox="1"/>
          <p:nvPr/>
        </p:nvSpPr>
        <p:spPr>
          <a:xfrm>
            <a:off x="1859769" y="2762542"/>
            <a:ext cx="10414078" cy="707886"/>
          </a:xfrm>
          <a:prstGeom prst="rect">
            <a:avLst/>
          </a:prstGeom>
          <a:noFill/>
        </p:spPr>
        <p:txBody>
          <a:bodyPr wrap="none" rtlCol="0">
            <a:spAutoFit/>
          </a:bodyPr>
          <a:lstStyle/>
          <a:p>
            <a:r>
              <a:rPr lang="en-US" sz="4000" dirty="0" smtClean="0">
                <a:latin typeface="Garamond"/>
                <a:cs typeface="Garamond"/>
              </a:rPr>
              <a:t>Growing with Agency Tiered Supports Since 2016</a:t>
            </a:r>
            <a:endParaRPr lang="en-US" sz="4000" dirty="0">
              <a:latin typeface="Garamond"/>
              <a:cs typeface="Garamond"/>
            </a:endParaRPr>
          </a:p>
        </p:txBody>
      </p:sp>
      <p:sp>
        <p:nvSpPr>
          <p:cNvPr id="68" name="TextBox 67"/>
          <p:cNvSpPr txBox="1"/>
          <p:nvPr/>
        </p:nvSpPr>
        <p:spPr>
          <a:xfrm>
            <a:off x="13729408" y="6590545"/>
            <a:ext cx="184666" cy="1215717"/>
          </a:xfrm>
          <a:prstGeom prst="rect">
            <a:avLst/>
          </a:prstGeom>
          <a:noFill/>
        </p:spPr>
        <p:txBody>
          <a:bodyPr wrap="none" rtlCol="0">
            <a:spAutoFit/>
          </a:bodyPr>
          <a:lstStyle/>
          <a:p>
            <a:endParaRPr lang="en-US" dirty="0"/>
          </a:p>
        </p:txBody>
      </p:sp>
      <p:sp>
        <p:nvSpPr>
          <p:cNvPr id="72" name="TextBox 71"/>
          <p:cNvSpPr txBox="1"/>
          <p:nvPr/>
        </p:nvSpPr>
        <p:spPr>
          <a:xfrm>
            <a:off x="12058650" y="6478503"/>
            <a:ext cx="9258300" cy="9356408"/>
          </a:xfrm>
          <a:prstGeom prst="rect">
            <a:avLst/>
          </a:prstGeom>
          <a:noFill/>
        </p:spPr>
        <p:txBody>
          <a:bodyPr wrap="square" rtlCol="0">
            <a:spAutoFit/>
          </a:bodyPr>
          <a:lstStyle/>
          <a:p>
            <a:pPr>
              <a:spcAft>
                <a:spcPts val="1200"/>
              </a:spcAft>
            </a:pPr>
            <a:r>
              <a:rPr lang="en-US" sz="3600" u="sng" dirty="0" smtClean="0">
                <a:latin typeface="Garamond"/>
                <a:cs typeface="Garamond"/>
              </a:rPr>
              <a:t>Step </a:t>
            </a:r>
            <a:r>
              <a:rPr lang="en-US" sz="3600" u="sng" dirty="0" smtClean="0">
                <a:latin typeface="Garamond"/>
                <a:cs typeface="Garamond"/>
              </a:rPr>
              <a:t>1 </a:t>
            </a:r>
            <a:r>
              <a:rPr lang="en-US" sz="3600" dirty="0" smtClean="0">
                <a:latin typeface="Garamond"/>
                <a:cs typeface="Garamond"/>
              </a:rPr>
              <a:t>- Make </a:t>
            </a:r>
            <a:r>
              <a:rPr lang="en-US" sz="3600" dirty="0">
                <a:latin typeface="Garamond"/>
                <a:cs typeface="Garamond"/>
              </a:rPr>
              <a:t>Introductions. Sharing the Core Values with individuals served and staff is a opportunity to get everyone excited about working toward a common goal. </a:t>
            </a:r>
            <a:r>
              <a:rPr lang="en-US" sz="3600" dirty="0" smtClean="0">
                <a:latin typeface="Garamond"/>
                <a:cs typeface="Garamond"/>
              </a:rPr>
              <a:t>This can be done during a meeting or visits to programs/residential </a:t>
            </a:r>
            <a:r>
              <a:rPr lang="en-US" sz="3600" dirty="0" smtClean="0">
                <a:latin typeface="Garamond"/>
                <a:cs typeface="Garamond"/>
              </a:rPr>
              <a:t>settings</a:t>
            </a:r>
            <a:endParaRPr lang="en-US" sz="3600" dirty="0" smtClean="0">
              <a:latin typeface="Garamond"/>
              <a:cs typeface="Garamond"/>
            </a:endParaRPr>
          </a:p>
          <a:p>
            <a:pPr>
              <a:spcAft>
                <a:spcPts val="1200"/>
              </a:spcAft>
            </a:pPr>
            <a:r>
              <a:rPr lang="en-US" sz="3600" u="sng" dirty="0" smtClean="0">
                <a:latin typeface="Garamond"/>
                <a:cs typeface="Garamond"/>
              </a:rPr>
              <a:t>Step 2 </a:t>
            </a:r>
            <a:r>
              <a:rPr lang="mr-IN" sz="3600" dirty="0" smtClean="0">
                <a:latin typeface="Garamond"/>
                <a:cs typeface="Garamond"/>
              </a:rPr>
              <a:t>–</a:t>
            </a:r>
            <a:r>
              <a:rPr lang="en-US" sz="3600" dirty="0" smtClean="0">
                <a:latin typeface="Garamond"/>
                <a:cs typeface="Garamond"/>
              </a:rPr>
              <a:t> Provide Training. Host training events to expand on the Core Values and staff expectations for  teaching and modeling the values, as well as, answer questions. </a:t>
            </a:r>
          </a:p>
          <a:p>
            <a:pPr>
              <a:spcAft>
                <a:spcPts val="1200"/>
              </a:spcAft>
            </a:pPr>
            <a:r>
              <a:rPr lang="en-US" sz="3600" u="sng" dirty="0" smtClean="0">
                <a:latin typeface="Garamond"/>
                <a:cs typeface="Garamond"/>
              </a:rPr>
              <a:t>Step 3 </a:t>
            </a:r>
            <a:r>
              <a:rPr lang="en-US" sz="3600" dirty="0" smtClean="0">
                <a:latin typeface="Garamond"/>
                <a:cs typeface="Garamond"/>
              </a:rPr>
              <a:t>- Provide Resources. These resources can be in the form of lesson plans, activity ideas, posters, visual aid tools or any other materials you develop to assist your staff and individuals served to understand and exhibit the Core Values your agency has adopted.</a:t>
            </a:r>
          </a:p>
          <a:p>
            <a:endParaRPr lang="en-US" sz="3200" dirty="0"/>
          </a:p>
        </p:txBody>
      </p:sp>
      <p:sp>
        <p:nvSpPr>
          <p:cNvPr id="73" name="TextBox 72"/>
          <p:cNvSpPr txBox="1"/>
          <p:nvPr/>
        </p:nvSpPr>
        <p:spPr>
          <a:xfrm>
            <a:off x="22612610" y="6035824"/>
            <a:ext cx="9783276" cy="15050274"/>
          </a:xfrm>
          <a:prstGeom prst="rect">
            <a:avLst/>
          </a:prstGeom>
          <a:noFill/>
        </p:spPr>
        <p:txBody>
          <a:bodyPr wrap="square" rtlCol="0">
            <a:spAutoFit/>
          </a:bodyPr>
          <a:lstStyle/>
          <a:p>
            <a:r>
              <a:rPr lang="en-US" sz="3600" dirty="0" smtClean="0">
                <a:latin typeface="Garamond"/>
                <a:cs typeface="Garamond"/>
              </a:rPr>
              <a:t>Reinforcement starts with </a:t>
            </a:r>
            <a:r>
              <a:rPr lang="en-US" sz="3600" dirty="0" smtClean="0">
                <a:latin typeface="Garamond"/>
                <a:cs typeface="Garamond"/>
              </a:rPr>
              <a:t>planning</a:t>
            </a:r>
            <a:r>
              <a:rPr lang="en-US" sz="3600" dirty="0">
                <a:latin typeface="Garamond"/>
                <a:cs typeface="Garamond"/>
              </a:rPr>
              <a:t>,</a:t>
            </a:r>
            <a:r>
              <a:rPr lang="en-US" sz="3600" dirty="0" smtClean="0">
                <a:latin typeface="Garamond"/>
                <a:cs typeface="Garamond"/>
              </a:rPr>
              <a:t> </a:t>
            </a:r>
            <a:r>
              <a:rPr lang="en-US" sz="3600" dirty="0" smtClean="0">
                <a:latin typeface="Garamond"/>
                <a:cs typeface="Garamond"/>
              </a:rPr>
              <a:t>a lot of planning</a:t>
            </a:r>
            <a:r>
              <a:rPr lang="en-US" sz="3600" dirty="0" smtClean="0">
                <a:latin typeface="Garamond"/>
                <a:cs typeface="Garamond"/>
              </a:rPr>
              <a:t>.</a:t>
            </a:r>
            <a:endParaRPr lang="en-US" sz="3600" dirty="0" smtClean="0">
              <a:latin typeface="Garamond"/>
              <a:cs typeface="Garamond"/>
            </a:endParaRPr>
          </a:p>
          <a:p>
            <a:r>
              <a:rPr lang="en-US" sz="3600" u="sng" dirty="0" smtClean="0">
                <a:latin typeface="Garamond"/>
                <a:cs typeface="Garamond"/>
              </a:rPr>
              <a:t>Step 1 </a:t>
            </a:r>
            <a:r>
              <a:rPr lang="mr-IN" sz="3600" dirty="0" smtClean="0">
                <a:latin typeface="Garamond"/>
                <a:cs typeface="Garamond"/>
              </a:rPr>
              <a:t>–</a:t>
            </a:r>
            <a:r>
              <a:rPr lang="en-US" sz="3600" dirty="0" smtClean="0">
                <a:latin typeface="Garamond"/>
                <a:cs typeface="Garamond"/>
              </a:rPr>
              <a:t> Plan for your Reinforcement System to be twofold. </a:t>
            </a:r>
            <a:r>
              <a:rPr lang="en-US" sz="3600" dirty="0">
                <a:latin typeface="Garamond"/>
                <a:cs typeface="Garamond"/>
              </a:rPr>
              <a:t> </a:t>
            </a:r>
            <a:r>
              <a:rPr lang="en-US" sz="3600" dirty="0" smtClean="0">
                <a:latin typeface="Garamond"/>
                <a:cs typeface="Garamond"/>
              </a:rPr>
              <a:t>You should have a system set up for staff and another set up for individuals served. </a:t>
            </a:r>
            <a:endParaRPr lang="en-US" sz="3600" u="sng" dirty="0" smtClean="0">
              <a:latin typeface="Garamond"/>
              <a:cs typeface="Garamond"/>
            </a:endParaRPr>
          </a:p>
          <a:p>
            <a:r>
              <a:rPr lang="en-US" sz="3600" u="sng" dirty="0" smtClean="0">
                <a:latin typeface="Garamond"/>
                <a:cs typeface="Garamond"/>
              </a:rPr>
              <a:t>Step 2 </a:t>
            </a:r>
            <a:r>
              <a:rPr lang="mr-IN" sz="3600" dirty="0" smtClean="0">
                <a:latin typeface="Garamond"/>
                <a:cs typeface="Garamond"/>
              </a:rPr>
              <a:t>–</a:t>
            </a:r>
            <a:r>
              <a:rPr lang="en-US" sz="3600" dirty="0" smtClean="0">
                <a:latin typeface="Garamond"/>
                <a:cs typeface="Garamond"/>
              </a:rPr>
              <a:t>Determine how to track earning for both,  individuals served and staff. This can be done in a variety of ways. Your agency may decide to use tally marks, tokens, voting or a combination of any of these</a:t>
            </a:r>
            <a:r>
              <a:rPr lang="en-US" sz="3600" dirty="0" smtClean="0">
                <a:latin typeface="Garamond"/>
                <a:cs typeface="Garamond"/>
              </a:rPr>
              <a:t>.</a:t>
            </a:r>
            <a:endParaRPr lang="en-US" sz="3600" dirty="0" smtClean="0">
              <a:latin typeface="Garamond"/>
              <a:cs typeface="Garamond"/>
            </a:endParaRPr>
          </a:p>
          <a:p>
            <a:r>
              <a:rPr lang="en-US" sz="3600" u="sng" dirty="0" smtClean="0">
                <a:latin typeface="Garamond"/>
                <a:cs typeface="Garamond"/>
              </a:rPr>
              <a:t>Step 3 </a:t>
            </a:r>
            <a:r>
              <a:rPr lang="mr-IN" sz="3600" u="sng" dirty="0" smtClean="0">
                <a:latin typeface="Garamond"/>
                <a:cs typeface="Garamond"/>
              </a:rPr>
              <a:t>–</a:t>
            </a:r>
            <a:r>
              <a:rPr lang="en-US" sz="3600" u="sng" dirty="0" smtClean="0">
                <a:latin typeface="Garamond"/>
                <a:cs typeface="Garamond"/>
              </a:rPr>
              <a:t> </a:t>
            </a:r>
            <a:r>
              <a:rPr lang="en-US" sz="3600" dirty="0" smtClean="0">
                <a:latin typeface="Garamond"/>
                <a:cs typeface="Garamond"/>
              </a:rPr>
              <a:t>Set Benchmarks.  You will want to consider benchmarks for earning such as 20 occurrences of exhibiting a core value earns you a reward. </a:t>
            </a:r>
            <a:endParaRPr lang="en-US" sz="3600" u="sng" dirty="0" smtClean="0">
              <a:latin typeface="Garamond"/>
              <a:cs typeface="Garamond"/>
            </a:endParaRPr>
          </a:p>
          <a:p>
            <a:r>
              <a:rPr lang="en-US" sz="3600" u="sng" dirty="0" smtClean="0">
                <a:latin typeface="Garamond"/>
                <a:cs typeface="Garamond"/>
              </a:rPr>
              <a:t>Step 4-</a:t>
            </a:r>
            <a:r>
              <a:rPr lang="en-US" sz="3600" dirty="0" smtClean="0">
                <a:latin typeface="Garamond"/>
                <a:cs typeface="Garamond"/>
              </a:rPr>
              <a:t> Determine what is to be earned. This is where you can brainstorm with staff and individuals to determine what motivates them. Earned rewards can be items, activities or privileges. It is at the discretion of the agency to determine what they can accommodate</a:t>
            </a:r>
            <a:r>
              <a:rPr lang="en-US" sz="3600" dirty="0" smtClean="0">
                <a:latin typeface="Garamond"/>
                <a:cs typeface="Garamond"/>
              </a:rPr>
              <a:t>.</a:t>
            </a:r>
            <a:endParaRPr lang="en-US" sz="3600" u="sng" dirty="0" smtClean="0">
              <a:latin typeface="Garamond"/>
              <a:cs typeface="Garamond"/>
            </a:endParaRPr>
          </a:p>
          <a:p>
            <a:r>
              <a:rPr lang="en-US" sz="3600" u="sng" dirty="0" smtClean="0">
                <a:latin typeface="Garamond"/>
                <a:cs typeface="Garamond"/>
              </a:rPr>
              <a:t>Step 4 </a:t>
            </a:r>
            <a:r>
              <a:rPr lang="mr-IN" sz="3600" u="sng" dirty="0" smtClean="0">
                <a:latin typeface="Garamond"/>
                <a:cs typeface="Garamond"/>
              </a:rPr>
              <a:t>–</a:t>
            </a:r>
            <a:r>
              <a:rPr lang="en-US" sz="3600" u="sng" dirty="0" smtClean="0">
                <a:latin typeface="Garamond"/>
                <a:cs typeface="Garamond"/>
              </a:rPr>
              <a:t> </a:t>
            </a:r>
            <a:r>
              <a:rPr lang="en-US" sz="3600" dirty="0" smtClean="0">
                <a:latin typeface="Garamond"/>
                <a:cs typeface="Garamond"/>
              </a:rPr>
              <a:t>Determine a schedule. Look at how often rewards are to be given based on the tracking data. Monthly rewards are often a good starting point. </a:t>
            </a:r>
            <a:endParaRPr lang="en-US" sz="3600" dirty="0">
              <a:latin typeface="Garamond"/>
              <a:cs typeface="Garamond"/>
            </a:endParaRPr>
          </a:p>
          <a:p>
            <a:r>
              <a:rPr lang="en-US" sz="3600" u="sng" dirty="0" smtClean="0">
                <a:latin typeface="Garamond"/>
                <a:cs typeface="Garamond"/>
              </a:rPr>
              <a:t>Step 5 </a:t>
            </a:r>
            <a:r>
              <a:rPr lang="mr-IN" sz="3600" u="sng" dirty="0" smtClean="0">
                <a:latin typeface="Garamond"/>
                <a:cs typeface="Garamond"/>
              </a:rPr>
              <a:t>–</a:t>
            </a:r>
            <a:r>
              <a:rPr lang="en-US" sz="3600" u="sng" dirty="0" smtClean="0">
                <a:latin typeface="Garamond"/>
                <a:cs typeface="Garamond"/>
              </a:rPr>
              <a:t> </a:t>
            </a:r>
            <a:r>
              <a:rPr lang="en-US" sz="3600" dirty="0" smtClean="0">
                <a:latin typeface="Garamond"/>
                <a:cs typeface="Garamond"/>
              </a:rPr>
              <a:t>Public Recognition. Develop a way to publicly recognize individuals and staff that score the highest each month. Posting their picture or highlighting them in the agency newsletter are just a couple of ideas. </a:t>
            </a:r>
            <a:endParaRPr lang="en-US" sz="3600" dirty="0">
              <a:latin typeface="Garamond"/>
              <a:cs typeface="Garamond"/>
            </a:endParaRPr>
          </a:p>
        </p:txBody>
      </p:sp>
      <p:sp>
        <p:nvSpPr>
          <p:cNvPr id="74" name="TextBox 73"/>
          <p:cNvSpPr txBox="1"/>
          <p:nvPr/>
        </p:nvSpPr>
        <p:spPr>
          <a:xfrm>
            <a:off x="36657518" y="11945363"/>
            <a:ext cx="184666" cy="1215717"/>
          </a:xfrm>
          <a:prstGeom prst="rect">
            <a:avLst/>
          </a:prstGeom>
          <a:noFill/>
        </p:spPr>
        <p:txBody>
          <a:bodyPr wrap="none" rtlCol="0">
            <a:spAutoFit/>
          </a:bodyPr>
          <a:lstStyle/>
          <a:p>
            <a:endParaRPr lang="en-US" dirty="0"/>
          </a:p>
        </p:txBody>
      </p:sp>
      <p:sp>
        <p:nvSpPr>
          <p:cNvPr id="2" name="TextBox 1"/>
          <p:cNvSpPr txBox="1"/>
          <p:nvPr/>
        </p:nvSpPr>
        <p:spPr>
          <a:xfrm flipH="1">
            <a:off x="33114343" y="25537886"/>
            <a:ext cx="9650744" cy="1215717"/>
          </a:xfrm>
          <a:prstGeom prst="rect">
            <a:avLst/>
          </a:prstGeom>
          <a:noFill/>
        </p:spPr>
        <p:txBody>
          <a:bodyPr wrap="square" rtlCol="0">
            <a:spAutoFit/>
          </a:bodyPr>
          <a:lstStyle/>
          <a:p>
            <a:endParaRPr lang="en-US" dirty="0"/>
          </a:p>
        </p:txBody>
      </p:sp>
      <p:graphicFrame>
        <p:nvGraphicFramePr>
          <p:cNvPr id="58" name="Chart 57"/>
          <p:cNvGraphicFramePr>
            <a:graphicFrameLocks/>
          </p:cNvGraphicFramePr>
          <p:nvPr>
            <p:extLst>
              <p:ext uri="{D42A27DB-BD31-4B8C-83A1-F6EECF244321}">
                <p14:modId xmlns:p14="http://schemas.microsoft.com/office/powerpoint/2010/main" val="972092176"/>
              </p:ext>
            </p:extLst>
          </p:nvPr>
        </p:nvGraphicFramePr>
        <p:xfrm>
          <a:off x="33560865" y="19681125"/>
          <a:ext cx="8889798" cy="9226747"/>
        </p:xfrm>
        <a:graphic>
          <a:graphicData uri="http://schemas.openxmlformats.org/drawingml/2006/chart">
            <c:chart xmlns:c="http://schemas.openxmlformats.org/drawingml/2006/chart" xmlns:r="http://schemas.openxmlformats.org/officeDocument/2006/relationships" r:id="rId6"/>
          </a:graphicData>
        </a:graphic>
      </p:graphicFrame>
      <p:sp>
        <p:nvSpPr>
          <p:cNvPr id="9" name="TextBox 8"/>
          <p:cNvSpPr txBox="1"/>
          <p:nvPr/>
        </p:nvSpPr>
        <p:spPr>
          <a:xfrm>
            <a:off x="11845598" y="15834912"/>
            <a:ext cx="10006953" cy="5016758"/>
          </a:xfrm>
          <a:prstGeom prst="rect">
            <a:avLst/>
          </a:prstGeom>
          <a:noFill/>
        </p:spPr>
        <p:txBody>
          <a:bodyPr wrap="square" rtlCol="0">
            <a:spAutoFit/>
          </a:bodyPr>
          <a:lstStyle/>
          <a:p>
            <a:pPr>
              <a:spcAft>
                <a:spcPts val="1200"/>
              </a:spcAft>
            </a:pPr>
            <a:r>
              <a:rPr lang="en-US" sz="8000" dirty="0">
                <a:latin typeface="Garamond"/>
                <a:cs typeface="Garamond"/>
              </a:rPr>
              <a:t>“Implementation begins with educating and equipping individuals served and your staff.”</a:t>
            </a:r>
          </a:p>
        </p:txBody>
      </p:sp>
    </p:spTree>
    <p:extLst>
      <p:ext uri="{BB962C8B-B14F-4D97-AF65-F5344CB8AC3E}">
        <p14:creationId xmlns:p14="http://schemas.microsoft.com/office/powerpoint/2010/main" val="3964181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 Template 36x48 M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1F497D"/>
    </a:dk2>
    <a:lt2>
      <a:srgbClr val="EEECE1"/>
    </a:lt2>
    <a:accent1>
      <a:srgbClr val="0066E7"/>
    </a:accent1>
    <a:accent2>
      <a:srgbClr val="FF194D"/>
    </a:accent2>
    <a:accent3>
      <a:srgbClr val="8CFF46"/>
    </a:accent3>
    <a:accent4>
      <a:srgbClr val="A783D8"/>
    </a:accent4>
    <a:accent5>
      <a:srgbClr val="4BACC6"/>
    </a:accent5>
    <a:accent6>
      <a:srgbClr val="FCF334"/>
    </a:accent6>
    <a:hlink>
      <a:srgbClr val="0000FF"/>
    </a:hlink>
    <a:folHlink>
      <a:srgbClr val="800080"/>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324A8E1BA9F8748B04D61026E015E75" ma:contentTypeVersion="4" ma:contentTypeDescription="Create a new document." ma:contentTypeScope="" ma:versionID="01b5f42df673d579316dbea525621913">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A7255F-874C-4485-920E-306C9503244A}">
  <ds:schemaRefs>
    <ds:schemaRef ds:uri="http://schemas.microsoft.com/office/2006/metadata/properties"/>
    <ds:schemaRef ds:uri="http://schemas.microsoft.com/office/infopath/2007/PartnerControls"/>
    <ds:schemaRef ds:uri="http://schemas.microsoft.com/sharepoint/v4"/>
  </ds:schemaRefs>
</ds:datastoreItem>
</file>

<file path=customXml/itemProps2.xml><?xml version="1.0" encoding="utf-8"?>
<ds:datastoreItem xmlns:ds="http://schemas.openxmlformats.org/officeDocument/2006/customXml" ds:itemID="{13D45569-7329-42AA-884F-972C9DEF7EC8}">
  <ds:schemaRefs>
    <ds:schemaRef ds:uri="http://schemas.microsoft.com/sharepoint/v3/contenttype/forms"/>
  </ds:schemaRefs>
</ds:datastoreItem>
</file>

<file path=customXml/itemProps3.xml><?xml version="1.0" encoding="utf-8"?>
<ds:datastoreItem xmlns:ds="http://schemas.openxmlformats.org/officeDocument/2006/customXml" ds:itemID="{CD9EC575-C9EA-48C4-B59A-C28EA234BADB}"/>
</file>

<file path=docProps/app.xml><?xml version="1.0" encoding="utf-8"?>
<Properties xmlns="http://schemas.openxmlformats.org/officeDocument/2006/extended-properties" xmlns:vt="http://schemas.openxmlformats.org/officeDocument/2006/docPropsVTypes">
  <Template>Poster_Template_48x36_Med</Template>
  <TotalTime>345</TotalTime>
  <Words>930</Words>
  <Application>Microsoft Office PowerPoint</Application>
  <PresentationFormat>Custom</PresentationFormat>
  <Paragraphs>53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Georgia</vt:lpstr>
      <vt:lpstr>Wingdings</vt:lpstr>
      <vt:lpstr>Poster Template 36x48 Med</vt:lpstr>
      <vt:lpstr>PowerPoint Presentation</vt:lpstr>
    </vt:vector>
  </TitlesOfParts>
  <Manager/>
  <Company>State of Missouri</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Bland, Cara</dc:creator>
  <cp:keywords/>
  <dc:description>42 x 58 template</dc:description>
  <cp:lastModifiedBy>Deppeler, Kathleen</cp:lastModifiedBy>
  <cp:revision>29</cp:revision>
  <dcterms:created xsi:type="dcterms:W3CDTF">2020-01-06T17:11:32Z</dcterms:created>
  <dcterms:modified xsi:type="dcterms:W3CDTF">2020-02-26T15:47:25Z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vision">
    <vt:lpwstr>Marketing and Communications</vt:lpwstr>
  </property>
  <property fmtid="{D5CDD505-2E9C-101B-9397-08002B2CF9AE}" pid="3" name="ContentTypeId">
    <vt:lpwstr>0x0101000324A8E1BA9F8748B04D61026E015E75</vt:lpwstr>
  </property>
</Properties>
</file>