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3"/>
  </p:notesMasterIdLst>
  <p:sldIdLst>
    <p:sldId id="259" r:id="rId2"/>
  </p:sldIdLst>
  <p:sldSz cx="43891200" cy="32918400"/>
  <p:notesSz cx="9236075" cy="7010400"/>
  <p:defaultTextStyle>
    <a:defPPr>
      <a:defRPr lang="en-US"/>
    </a:defPPr>
    <a:lvl1pPr marL="0" algn="l" defTabSz="3686677" rtl="0" eaLnBrk="1" latinLnBrk="0" hangingPunct="1">
      <a:defRPr sz="7300" kern="1200">
        <a:solidFill>
          <a:schemeClr val="tx1"/>
        </a:solidFill>
        <a:latin typeface="+mn-lt"/>
        <a:ea typeface="+mn-ea"/>
        <a:cs typeface="+mn-cs"/>
      </a:defRPr>
    </a:lvl1pPr>
    <a:lvl2pPr marL="1843338" algn="l" defTabSz="3686677" rtl="0" eaLnBrk="1" latinLnBrk="0" hangingPunct="1">
      <a:defRPr sz="7300" kern="1200">
        <a:solidFill>
          <a:schemeClr val="tx1"/>
        </a:solidFill>
        <a:latin typeface="+mn-lt"/>
        <a:ea typeface="+mn-ea"/>
        <a:cs typeface="+mn-cs"/>
      </a:defRPr>
    </a:lvl2pPr>
    <a:lvl3pPr marL="3686677" algn="l" defTabSz="3686677" rtl="0" eaLnBrk="1" latinLnBrk="0" hangingPunct="1">
      <a:defRPr sz="7300" kern="1200">
        <a:solidFill>
          <a:schemeClr val="tx1"/>
        </a:solidFill>
        <a:latin typeface="+mn-lt"/>
        <a:ea typeface="+mn-ea"/>
        <a:cs typeface="+mn-cs"/>
      </a:defRPr>
    </a:lvl3pPr>
    <a:lvl4pPr marL="5530014" algn="l" defTabSz="3686677" rtl="0" eaLnBrk="1" latinLnBrk="0" hangingPunct="1">
      <a:defRPr sz="7300" kern="1200">
        <a:solidFill>
          <a:schemeClr val="tx1"/>
        </a:solidFill>
        <a:latin typeface="+mn-lt"/>
        <a:ea typeface="+mn-ea"/>
        <a:cs typeface="+mn-cs"/>
      </a:defRPr>
    </a:lvl4pPr>
    <a:lvl5pPr marL="7373353" algn="l" defTabSz="3686677" rtl="0" eaLnBrk="1" latinLnBrk="0" hangingPunct="1">
      <a:defRPr sz="7300" kern="1200">
        <a:solidFill>
          <a:schemeClr val="tx1"/>
        </a:solidFill>
        <a:latin typeface="+mn-lt"/>
        <a:ea typeface="+mn-ea"/>
        <a:cs typeface="+mn-cs"/>
      </a:defRPr>
    </a:lvl5pPr>
    <a:lvl6pPr marL="9216691" algn="l" defTabSz="3686677" rtl="0" eaLnBrk="1" latinLnBrk="0" hangingPunct="1">
      <a:defRPr sz="7300" kern="1200">
        <a:solidFill>
          <a:schemeClr val="tx1"/>
        </a:solidFill>
        <a:latin typeface="+mn-lt"/>
        <a:ea typeface="+mn-ea"/>
        <a:cs typeface="+mn-cs"/>
      </a:defRPr>
    </a:lvl6pPr>
    <a:lvl7pPr marL="11060030" algn="l" defTabSz="3686677" rtl="0" eaLnBrk="1" latinLnBrk="0" hangingPunct="1">
      <a:defRPr sz="7300" kern="1200">
        <a:solidFill>
          <a:schemeClr val="tx1"/>
        </a:solidFill>
        <a:latin typeface="+mn-lt"/>
        <a:ea typeface="+mn-ea"/>
        <a:cs typeface="+mn-cs"/>
      </a:defRPr>
    </a:lvl7pPr>
    <a:lvl8pPr marL="12903368" algn="l" defTabSz="3686677" rtl="0" eaLnBrk="1" latinLnBrk="0" hangingPunct="1">
      <a:defRPr sz="7300" kern="1200">
        <a:solidFill>
          <a:schemeClr val="tx1"/>
        </a:solidFill>
        <a:latin typeface="+mn-lt"/>
        <a:ea typeface="+mn-ea"/>
        <a:cs typeface="+mn-cs"/>
      </a:defRPr>
    </a:lvl8pPr>
    <a:lvl9pPr marL="14746705" algn="l" defTabSz="3686677"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0CED6"/>
    <a:srgbClr val="425563"/>
    <a:srgbClr val="7A81FF"/>
    <a:srgbClr val="FF40FF"/>
    <a:srgbClr val="FAF14B"/>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86429"/>
  </p:normalViewPr>
  <p:slideViewPr>
    <p:cSldViewPr snapToGrid="0" snapToObjects="1">
      <p:cViewPr varScale="1">
        <p:scale>
          <a:sx n="15" d="100"/>
          <a:sy n="15" d="100"/>
        </p:scale>
        <p:origin x="1692" y="132"/>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5231639" y="1"/>
            <a:ext cx="4002299" cy="351737"/>
          </a:xfrm>
          <a:prstGeom prst="rect">
            <a:avLst/>
          </a:prstGeom>
        </p:spPr>
        <p:txBody>
          <a:bodyPr vert="horz" lIns="92830" tIns="46415" rIns="92830" bIns="46415" rtlCol="0"/>
          <a:lstStyle>
            <a:lvl1pPr algn="r">
              <a:defRPr sz="1200"/>
            </a:lvl1pPr>
          </a:lstStyle>
          <a:p>
            <a:fld id="{BFEBF3DD-24B8-9D40-ABEB-B4A0E772B6FC}" type="datetimeFigureOut">
              <a:rPr lang="en-US" smtClean="0"/>
              <a:t>3/9/2020</a:t>
            </a:fld>
            <a:endParaRPr lang="en-US" dirty="0"/>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2830" tIns="46415" rIns="92830" bIns="46415" rtlCol="0" anchor="b"/>
          <a:lstStyle>
            <a:lvl1pPr algn="r">
              <a:defRPr sz="1200"/>
            </a:lvl1pPr>
          </a:lstStyle>
          <a:p>
            <a:fld id="{3EA5C634-AB7C-E047-B961-FC16FF4C0ED5}" type="slidenum">
              <a:rPr lang="en-US" smtClean="0"/>
              <a:t>‹#›</a:t>
            </a:fld>
            <a:endParaRPr lang="en-US" dirty="0"/>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3686677" rtl="0" eaLnBrk="1" latinLnBrk="0" hangingPunct="1">
      <a:defRPr sz="4800" kern="1200">
        <a:solidFill>
          <a:schemeClr val="tx1"/>
        </a:solidFill>
        <a:latin typeface="+mn-lt"/>
        <a:ea typeface="+mn-ea"/>
        <a:cs typeface="+mn-cs"/>
      </a:defRPr>
    </a:lvl1pPr>
    <a:lvl2pPr marL="1843338" algn="l" defTabSz="3686677" rtl="0" eaLnBrk="1" latinLnBrk="0" hangingPunct="1">
      <a:defRPr sz="4800" kern="1200">
        <a:solidFill>
          <a:schemeClr val="tx1"/>
        </a:solidFill>
        <a:latin typeface="+mn-lt"/>
        <a:ea typeface="+mn-ea"/>
        <a:cs typeface="+mn-cs"/>
      </a:defRPr>
    </a:lvl2pPr>
    <a:lvl3pPr marL="3686677" algn="l" defTabSz="3686677" rtl="0" eaLnBrk="1" latinLnBrk="0" hangingPunct="1">
      <a:defRPr sz="4800" kern="1200">
        <a:solidFill>
          <a:schemeClr val="tx1"/>
        </a:solidFill>
        <a:latin typeface="+mn-lt"/>
        <a:ea typeface="+mn-ea"/>
        <a:cs typeface="+mn-cs"/>
      </a:defRPr>
    </a:lvl3pPr>
    <a:lvl4pPr marL="5530014" algn="l" defTabSz="3686677" rtl="0" eaLnBrk="1" latinLnBrk="0" hangingPunct="1">
      <a:defRPr sz="4800" kern="1200">
        <a:solidFill>
          <a:schemeClr val="tx1"/>
        </a:solidFill>
        <a:latin typeface="+mn-lt"/>
        <a:ea typeface="+mn-ea"/>
        <a:cs typeface="+mn-cs"/>
      </a:defRPr>
    </a:lvl4pPr>
    <a:lvl5pPr marL="7373353" algn="l" defTabSz="3686677" rtl="0" eaLnBrk="1" latinLnBrk="0" hangingPunct="1">
      <a:defRPr sz="4800" kern="1200">
        <a:solidFill>
          <a:schemeClr val="tx1"/>
        </a:solidFill>
        <a:latin typeface="+mn-lt"/>
        <a:ea typeface="+mn-ea"/>
        <a:cs typeface="+mn-cs"/>
      </a:defRPr>
    </a:lvl5pPr>
    <a:lvl6pPr marL="9216691" algn="l" defTabSz="3686677" rtl="0" eaLnBrk="1" latinLnBrk="0" hangingPunct="1">
      <a:defRPr sz="4800" kern="1200">
        <a:solidFill>
          <a:schemeClr val="tx1"/>
        </a:solidFill>
        <a:latin typeface="+mn-lt"/>
        <a:ea typeface="+mn-ea"/>
        <a:cs typeface="+mn-cs"/>
      </a:defRPr>
    </a:lvl6pPr>
    <a:lvl7pPr marL="11060030" algn="l" defTabSz="3686677" rtl="0" eaLnBrk="1" latinLnBrk="0" hangingPunct="1">
      <a:defRPr sz="4800" kern="1200">
        <a:solidFill>
          <a:schemeClr val="tx1"/>
        </a:solidFill>
        <a:latin typeface="+mn-lt"/>
        <a:ea typeface="+mn-ea"/>
        <a:cs typeface="+mn-cs"/>
      </a:defRPr>
    </a:lvl7pPr>
    <a:lvl8pPr marL="12903368" algn="l" defTabSz="3686677" rtl="0" eaLnBrk="1" latinLnBrk="0" hangingPunct="1">
      <a:defRPr sz="4800" kern="1200">
        <a:solidFill>
          <a:schemeClr val="tx1"/>
        </a:solidFill>
        <a:latin typeface="+mn-lt"/>
        <a:ea typeface="+mn-ea"/>
        <a:cs typeface="+mn-cs"/>
      </a:defRPr>
    </a:lvl8pPr>
    <a:lvl9pPr marL="14746705" algn="l" defTabSz="3686677"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5570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8159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391866" rtl="0" eaLnBrk="1" latinLnBrk="0" hangingPunct="1">
        <a:spcBef>
          <a:spcPct val="0"/>
        </a:spcBef>
        <a:buNone/>
        <a:defRPr sz="3800" kern="1200">
          <a:solidFill>
            <a:schemeClr val="tx1"/>
          </a:solidFill>
          <a:latin typeface="+mj-lt"/>
          <a:ea typeface="+mj-ea"/>
          <a:cs typeface="+mj-cs"/>
        </a:defRPr>
      </a:lvl1pPr>
    </p:titleStyle>
    <p:bodyStyle>
      <a:lvl1pPr marL="293900" indent="-293900" algn="l" defTabSz="391866" rtl="0" eaLnBrk="1" latinLnBrk="0" hangingPunct="1">
        <a:spcBef>
          <a:spcPct val="20000"/>
        </a:spcBef>
        <a:buFont typeface="Arial"/>
        <a:buChar char="•"/>
        <a:defRPr sz="2700" kern="1200">
          <a:solidFill>
            <a:schemeClr val="tx1"/>
          </a:solidFill>
          <a:latin typeface="+mn-lt"/>
          <a:ea typeface="+mn-ea"/>
          <a:cs typeface="+mn-cs"/>
        </a:defRPr>
      </a:lvl1pPr>
      <a:lvl2pPr marL="636782" indent="-244916" algn="l" defTabSz="391866" rtl="0" eaLnBrk="1" latinLnBrk="0" hangingPunct="1">
        <a:spcBef>
          <a:spcPct val="20000"/>
        </a:spcBef>
        <a:buFont typeface="Arial"/>
        <a:buChar char="–"/>
        <a:defRPr sz="2400" kern="1200">
          <a:solidFill>
            <a:schemeClr val="tx1"/>
          </a:solidFill>
          <a:latin typeface="+mn-lt"/>
          <a:ea typeface="+mn-ea"/>
          <a:cs typeface="+mn-cs"/>
        </a:defRPr>
      </a:lvl2pPr>
      <a:lvl3pPr marL="979665" indent="-195933" algn="l" defTabSz="391866" rtl="0" eaLnBrk="1" latinLnBrk="0" hangingPunct="1">
        <a:spcBef>
          <a:spcPct val="20000"/>
        </a:spcBef>
        <a:buFont typeface="Arial"/>
        <a:buChar char="•"/>
        <a:defRPr sz="2100" kern="1200">
          <a:solidFill>
            <a:schemeClr val="tx1"/>
          </a:solidFill>
          <a:latin typeface="+mn-lt"/>
          <a:ea typeface="+mn-ea"/>
          <a:cs typeface="+mn-cs"/>
        </a:defRPr>
      </a:lvl3pPr>
      <a:lvl4pPr marL="1371531" indent="-195933" algn="l" defTabSz="391866" rtl="0" eaLnBrk="1" latinLnBrk="0" hangingPunct="1">
        <a:spcBef>
          <a:spcPct val="20000"/>
        </a:spcBef>
        <a:buFont typeface="Arial"/>
        <a:buChar char="–"/>
        <a:defRPr sz="1700" kern="1200">
          <a:solidFill>
            <a:schemeClr val="tx1"/>
          </a:solidFill>
          <a:latin typeface="+mn-lt"/>
          <a:ea typeface="+mn-ea"/>
          <a:cs typeface="+mn-cs"/>
        </a:defRPr>
      </a:lvl4pPr>
      <a:lvl5pPr marL="1763398" indent="-195933" algn="l" defTabSz="391866" rtl="0" eaLnBrk="1" latinLnBrk="0" hangingPunct="1">
        <a:spcBef>
          <a:spcPct val="20000"/>
        </a:spcBef>
        <a:buFont typeface="Arial"/>
        <a:buChar char="»"/>
        <a:defRPr sz="1700" kern="1200">
          <a:solidFill>
            <a:schemeClr val="tx1"/>
          </a:solidFill>
          <a:latin typeface="+mn-lt"/>
          <a:ea typeface="+mn-ea"/>
          <a:cs typeface="+mn-cs"/>
        </a:defRPr>
      </a:lvl5pPr>
      <a:lvl6pPr marL="2155264" indent="-195933" algn="l" defTabSz="391866" rtl="0" eaLnBrk="1" latinLnBrk="0" hangingPunct="1">
        <a:spcBef>
          <a:spcPct val="20000"/>
        </a:spcBef>
        <a:buFont typeface="Arial"/>
        <a:buChar char="•"/>
        <a:defRPr sz="1700" kern="1200">
          <a:solidFill>
            <a:schemeClr val="tx1"/>
          </a:solidFill>
          <a:latin typeface="+mn-lt"/>
          <a:ea typeface="+mn-ea"/>
          <a:cs typeface="+mn-cs"/>
        </a:defRPr>
      </a:lvl6pPr>
      <a:lvl7pPr marL="2547130" indent="-195933" algn="l" defTabSz="391866" rtl="0" eaLnBrk="1" latinLnBrk="0" hangingPunct="1">
        <a:spcBef>
          <a:spcPct val="20000"/>
        </a:spcBef>
        <a:buFont typeface="Arial"/>
        <a:buChar char="•"/>
        <a:defRPr sz="1700" kern="1200">
          <a:solidFill>
            <a:schemeClr val="tx1"/>
          </a:solidFill>
          <a:latin typeface="+mn-lt"/>
          <a:ea typeface="+mn-ea"/>
          <a:cs typeface="+mn-cs"/>
        </a:defRPr>
      </a:lvl7pPr>
      <a:lvl8pPr marL="2938996" indent="-195933" algn="l" defTabSz="391866" rtl="0" eaLnBrk="1" latinLnBrk="0" hangingPunct="1">
        <a:spcBef>
          <a:spcPct val="20000"/>
        </a:spcBef>
        <a:buFont typeface="Arial"/>
        <a:buChar char="•"/>
        <a:defRPr sz="1700" kern="1200">
          <a:solidFill>
            <a:schemeClr val="tx1"/>
          </a:solidFill>
          <a:latin typeface="+mn-lt"/>
          <a:ea typeface="+mn-ea"/>
          <a:cs typeface="+mn-cs"/>
        </a:defRPr>
      </a:lvl8pPr>
      <a:lvl9pPr marL="3330862" indent="-195933" algn="l" defTabSz="39186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91866" rtl="0" eaLnBrk="1" latinLnBrk="0" hangingPunct="1">
        <a:defRPr sz="1500" kern="1200">
          <a:solidFill>
            <a:schemeClr val="tx1"/>
          </a:solidFill>
          <a:latin typeface="+mn-lt"/>
          <a:ea typeface="+mn-ea"/>
          <a:cs typeface="+mn-cs"/>
        </a:defRPr>
      </a:lvl1pPr>
      <a:lvl2pPr marL="391866" algn="l" defTabSz="391866" rtl="0" eaLnBrk="1" latinLnBrk="0" hangingPunct="1">
        <a:defRPr sz="1500" kern="1200">
          <a:solidFill>
            <a:schemeClr val="tx1"/>
          </a:solidFill>
          <a:latin typeface="+mn-lt"/>
          <a:ea typeface="+mn-ea"/>
          <a:cs typeface="+mn-cs"/>
        </a:defRPr>
      </a:lvl2pPr>
      <a:lvl3pPr marL="783732" algn="l" defTabSz="391866" rtl="0" eaLnBrk="1" latinLnBrk="0" hangingPunct="1">
        <a:defRPr sz="1500" kern="1200">
          <a:solidFill>
            <a:schemeClr val="tx1"/>
          </a:solidFill>
          <a:latin typeface="+mn-lt"/>
          <a:ea typeface="+mn-ea"/>
          <a:cs typeface="+mn-cs"/>
        </a:defRPr>
      </a:lvl3pPr>
      <a:lvl4pPr marL="1175598" algn="l" defTabSz="391866" rtl="0" eaLnBrk="1" latinLnBrk="0" hangingPunct="1">
        <a:defRPr sz="1500" kern="1200">
          <a:solidFill>
            <a:schemeClr val="tx1"/>
          </a:solidFill>
          <a:latin typeface="+mn-lt"/>
          <a:ea typeface="+mn-ea"/>
          <a:cs typeface="+mn-cs"/>
        </a:defRPr>
      </a:lvl4pPr>
      <a:lvl5pPr marL="1567464" algn="l" defTabSz="391866" rtl="0" eaLnBrk="1" latinLnBrk="0" hangingPunct="1">
        <a:defRPr sz="1500" kern="1200">
          <a:solidFill>
            <a:schemeClr val="tx1"/>
          </a:solidFill>
          <a:latin typeface="+mn-lt"/>
          <a:ea typeface="+mn-ea"/>
          <a:cs typeface="+mn-cs"/>
        </a:defRPr>
      </a:lvl5pPr>
      <a:lvl6pPr marL="1959331" algn="l" defTabSz="391866" rtl="0" eaLnBrk="1" latinLnBrk="0" hangingPunct="1">
        <a:defRPr sz="1500" kern="1200">
          <a:solidFill>
            <a:schemeClr val="tx1"/>
          </a:solidFill>
          <a:latin typeface="+mn-lt"/>
          <a:ea typeface="+mn-ea"/>
          <a:cs typeface="+mn-cs"/>
        </a:defRPr>
      </a:lvl6pPr>
      <a:lvl7pPr marL="2351197" algn="l" defTabSz="391866" rtl="0" eaLnBrk="1" latinLnBrk="0" hangingPunct="1">
        <a:defRPr sz="1500" kern="1200">
          <a:solidFill>
            <a:schemeClr val="tx1"/>
          </a:solidFill>
          <a:latin typeface="+mn-lt"/>
          <a:ea typeface="+mn-ea"/>
          <a:cs typeface="+mn-cs"/>
        </a:defRPr>
      </a:lvl7pPr>
      <a:lvl8pPr marL="2743063" algn="l" defTabSz="391866" rtl="0" eaLnBrk="1" latinLnBrk="0" hangingPunct="1">
        <a:defRPr sz="1500" kern="1200">
          <a:solidFill>
            <a:schemeClr val="tx1"/>
          </a:solidFill>
          <a:latin typeface="+mn-lt"/>
          <a:ea typeface="+mn-ea"/>
          <a:cs typeface="+mn-cs"/>
        </a:defRPr>
      </a:lvl8pPr>
      <a:lvl9pPr marL="3134929" algn="l" defTabSz="39186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drawing, table&#10;&#10;Description automatically generated">
            <a:extLst>
              <a:ext uri="{FF2B5EF4-FFF2-40B4-BE49-F238E27FC236}">
                <a16:creationId xmlns:a16="http://schemas.microsoft.com/office/drawing/2014/main" id="{DB6F03BA-74B8-4EDA-8F51-D22B8123BD11}"/>
              </a:ext>
            </a:extLst>
          </p:cNvPr>
          <p:cNvPicPr>
            <a:picLocks noChangeAspect="1"/>
          </p:cNvPicPr>
          <p:nvPr/>
        </p:nvPicPr>
        <p:blipFill>
          <a:blip r:embed="rId2"/>
          <a:stretch>
            <a:fillRect/>
          </a:stretch>
        </p:blipFill>
        <p:spPr>
          <a:xfrm>
            <a:off x="30224080" y="-111758"/>
            <a:ext cx="10793041" cy="3991586"/>
          </a:xfrm>
          <a:prstGeom prst="rect">
            <a:avLst/>
          </a:prstGeom>
        </p:spPr>
      </p:pic>
      <p:cxnSp>
        <p:nvCxnSpPr>
          <p:cNvPr id="2" name="Straight Connector 1"/>
          <p:cNvCxnSpPr/>
          <p:nvPr/>
        </p:nvCxnSpPr>
        <p:spPr>
          <a:xfrm flipH="1" flipV="1">
            <a:off x="15316200" y="29797924"/>
            <a:ext cx="27791230" cy="50705"/>
          </a:xfrm>
          <a:prstGeom prst="line">
            <a:avLst/>
          </a:prstGeom>
          <a:ln w="28575" cmpd="sng">
            <a:solidFill>
              <a:srgbClr val="5E0009"/>
            </a:solidFill>
          </a:ln>
          <a:effectLst/>
        </p:spPr>
        <p:style>
          <a:lnRef idx="2">
            <a:schemeClr val="accent1"/>
          </a:lnRef>
          <a:fillRef idx="0">
            <a:schemeClr val="accent1"/>
          </a:fillRef>
          <a:effectRef idx="1">
            <a:schemeClr val="accent1"/>
          </a:effectRef>
          <a:fontRef idx="minor">
            <a:schemeClr val="tx1"/>
          </a:fontRef>
        </p:style>
      </p:cxnSp>
      <p:sp>
        <p:nvSpPr>
          <p:cNvPr id="4" name="Shape 129"/>
          <p:cNvSpPr/>
          <p:nvPr/>
        </p:nvSpPr>
        <p:spPr>
          <a:xfrm>
            <a:off x="17347616" y="29972903"/>
            <a:ext cx="8132803" cy="2931160"/>
          </a:xfrm>
          <a:prstGeom prst="rect">
            <a:avLst/>
          </a:prstGeom>
          <a:ln w="12700">
            <a:miter lim="400000"/>
          </a:ln>
          <a:extLst>
            <a:ext uri="{C572A759-6A51-4108-AA02-DFA0A04FC94B}">
              <ma14:wrappingTextBoxFlag xmlns="" xmlns:ma14="http://schemas.microsoft.com/office/mac/drawingml/2011/main" val="1"/>
            </a:ext>
          </a:extLst>
        </p:spPr>
        <p:txBody>
          <a:bodyPr wrap="square" lIns="49326" tIns="49326" rIns="49326" bIns="49326">
            <a:spAutoFit/>
          </a:bodyPr>
          <a:lstStyle/>
          <a:p>
            <a:pPr algn="ctr" defTabSz="2909798">
              <a:defRPr sz="3200"/>
            </a:pPr>
            <a:r>
              <a:rPr lang="en-US" sz="3200" b="1" dirty="0"/>
              <a:t>Contact Information: </a:t>
            </a:r>
          </a:p>
          <a:p>
            <a:pPr algn="ctr" defTabSz="2909798">
              <a:defRPr sz="3200"/>
            </a:pPr>
            <a:r>
              <a:rPr lang="en-US" sz="3200" dirty="0"/>
              <a:t>Dawn </a:t>
            </a:r>
            <a:r>
              <a:rPr lang="en-US" sz="3200" dirty="0" smtClean="0"/>
              <a:t>McClain, Training </a:t>
            </a:r>
            <a:r>
              <a:rPr lang="en-US" sz="3200" dirty="0"/>
              <a:t>Coordinator/Specialist</a:t>
            </a:r>
            <a:endParaRPr sz="3200" dirty="0"/>
          </a:p>
          <a:p>
            <a:pPr algn="ctr" defTabSz="2909798">
              <a:defRPr sz="3200"/>
            </a:pPr>
            <a:r>
              <a:rPr lang="en-US" sz="3200" dirty="0"/>
              <a:t>Developmental Connections</a:t>
            </a:r>
            <a:endParaRPr sz="3200" dirty="0"/>
          </a:p>
          <a:p>
            <a:pPr algn="ctr" defTabSz="2909798">
              <a:defRPr sz="3200"/>
            </a:pPr>
            <a:r>
              <a:rPr lang="en-US" sz="3200" dirty="0"/>
              <a:t>Branson, MO</a:t>
            </a:r>
            <a:endParaRPr sz="3200" dirty="0"/>
          </a:p>
          <a:p>
            <a:pPr algn="ctr" defTabSz="2909798">
              <a:defRPr sz="3200" u="sng"/>
            </a:pPr>
            <a:r>
              <a:rPr lang="en-US" sz="3200" dirty="0"/>
              <a:t>dmcclain@taneydds.com</a:t>
            </a:r>
            <a:endParaRPr sz="3200" dirty="0"/>
          </a:p>
          <a:p>
            <a:pPr algn="ctr" defTabSz="2909798">
              <a:defRPr sz="3200"/>
            </a:pPr>
            <a:endParaRPr sz="2400"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4762" y="30116417"/>
            <a:ext cx="2562583" cy="23530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2940" y="30053928"/>
            <a:ext cx="3382349" cy="25254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9892" y="30223410"/>
            <a:ext cx="10293575" cy="2115675"/>
          </a:xfrm>
          <a:prstGeom prst="rect">
            <a:avLst/>
          </a:prstGeom>
        </p:spPr>
      </p:pic>
      <p:sp>
        <p:nvSpPr>
          <p:cNvPr id="8" name="Snip Single Corner Rectangle 7"/>
          <p:cNvSpPr/>
          <p:nvPr/>
        </p:nvSpPr>
        <p:spPr>
          <a:xfrm flipH="1">
            <a:off x="732452" y="773685"/>
            <a:ext cx="42127714" cy="3213463"/>
          </a:xfrm>
          <a:prstGeom prst="snip1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grpSp>
        <p:nvGrpSpPr>
          <p:cNvPr id="9" name="Group 8"/>
          <p:cNvGrpSpPr/>
          <p:nvPr/>
        </p:nvGrpSpPr>
        <p:grpSpPr>
          <a:xfrm>
            <a:off x="2018402" y="-8124"/>
            <a:ext cx="3668585" cy="2201150"/>
            <a:chOff x="1795622" y="2672712"/>
            <a:chExt cx="4280016" cy="2568008"/>
          </a:xfrm>
          <a:solidFill>
            <a:srgbClr val="5E0009"/>
          </a:solidFill>
        </p:grpSpPr>
        <p:sp>
          <p:nvSpPr>
            <p:cNvPr id="10" name="Rectangle 9"/>
            <p:cNvSpPr/>
            <p:nvPr userDrawn="1"/>
          </p:nvSpPr>
          <p:spPr>
            <a:xfrm>
              <a:off x="5222169" y="2672712"/>
              <a:ext cx="853469" cy="256800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3506720" y="2672712"/>
              <a:ext cx="853469" cy="2568008"/>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795622" y="2672712"/>
              <a:ext cx="853469" cy="2568008"/>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7496469" y="683750"/>
            <a:ext cx="25344915" cy="2325908"/>
          </a:xfrm>
          <a:prstGeom prst="rect">
            <a:avLst/>
          </a:prstGeom>
          <a:noFill/>
        </p:spPr>
        <p:txBody>
          <a:bodyPr wrap="square" lIns="78373" tIns="39187" rIns="78373" bIns="39187" rtlCol="0">
            <a:spAutoFit/>
          </a:bodyPr>
          <a:lstStyle/>
          <a:p>
            <a:r>
              <a:rPr lang="en-US" b="1" dirty="0" smtClean="0">
                <a:latin typeface="Arial"/>
                <a:cs typeface="Arial"/>
              </a:rPr>
              <a:t>Challenges </a:t>
            </a:r>
            <a:r>
              <a:rPr lang="en-US" b="1" dirty="0">
                <a:latin typeface="Arial"/>
                <a:cs typeface="Arial"/>
              </a:rPr>
              <a:t>and Successes of a Small Agency </a:t>
            </a:r>
            <a:endParaRPr lang="en-US" b="1" dirty="0" smtClean="0">
              <a:latin typeface="Arial"/>
              <a:cs typeface="Arial"/>
            </a:endParaRPr>
          </a:p>
          <a:p>
            <a:r>
              <a:rPr lang="en-US" b="1" dirty="0" smtClean="0">
                <a:latin typeface="Arial"/>
                <a:cs typeface="Arial"/>
              </a:rPr>
              <a:t>Providing </a:t>
            </a:r>
            <a:r>
              <a:rPr lang="en-US" b="1" dirty="0">
                <a:latin typeface="Arial"/>
                <a:cs typeface="Arial"/>
              </a:rPr>
              <a:t>a Broad Range of Supports</a:t>
            </a:r>
            <a:endParaRPr lang="en-US" dirty="0">
              <a:latin typeface="Arial"/>
              <a:cs typeface="Arial"/>
            </a:endParaRPr>
          </a:p>
        </p:txBody>
      </p:sp>
      <p:sp>
        <p:nvSpPr>
          <p:cNvPr id="14" name="TextBox 13"/>
          <p:cNvSpPr txBox="1"/>
          <p:nvPr/>
        </p:nvSpPr>
        <p:spPr>
          <a:xfrm>
            <a:off x="6070035" y="3029943"/>
            <a:ext cx="14520523" cy="787025"/>
          </a:xfrm>
          <a:prstGeom prst="rect">
            <a:avLst/>
          </a:prstGeom>
          <a:noFill/>
        </p:spPr>
        <p:txBody>
          <a:bodyPr wrap="square" lIns="78373" tIns="39187" rIns="78373" bIns="39187" rtlCol="0">
            <a:spAutoFit/>
          </a:bodyPr>
          <a:lstStyle/>
          <a:p>
            <a:pPr algn="r"/>
            <a:r>
              <a:rPr lang="en-US" sz="4600" b="1" dirty="0">
                <a:latin typeface="Arial"/>
                <a:cs typeface="Arial"/>
              </a:rPr>
              <a:t>Dawn McClain, Training Coordinator/Specialist</a:t>
            </a:r>
            <a:endParaRPr lang="en-US" sz="4600" dirty="0">
              <a:latin typeface="Arial"/>
              <a:cs typeface="Arial"/>
            </a:endParaRPr>
          </a:p>
        </p:txBody>
      </p:sp>
      <p:sp>
        <p:nvSpPr>
          <p:cNvPr id="19" name="Rectangle 18"/>
          <p:cNvSpPr/>
          <p:nvPr/>
        </p:nvSpPr>
        <p:spPr>
          <a:xfrm>
            <a:off x="979715" y="5003074"/>
            <a:ext cx="42057629" cy="5087951"/>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20" name="Snip Single Corner Rectangle 19"/>
          <p:cNvSpPr/>
          <p:nvPr/>
        </p:nvSpPr>
        <p:spPr>
          <a:xfrm flipH="1">
            <a:off x="979715" y="4343401"/>
            <a:ext cx="42057629" cy="1617846"/>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21" name="TextBox 20"/>
          <p:cNvSpPr txBox="1"/>
          <p:nvPr/>
        </p:nvSpPr>
        <p:spPr>
          <a:xfrm>
            <a:off x="1208316" y="4497612"/>
            <a:ext cx="41931772" cy="1187135"/>
          </a:xfrm>
          <a:prstGeom prst="rect">
            <a:avLst/>
          </a:prstGeom>
          <a:noFill/>
        </p:spPr>
        <p:txBody>
          <a:bodyPr wrap="square" lIns="78373" tIns="39187" rIns="78373" bIns="39187" rtlCol="0">
            <a:spAutoFit/>
          </a:bodyPr>
          <a:lstStyle/>
          <a:p>
            <a:pPr algn="ctr"/>
            <a:r>
              <a:rPr lang="en-US" sz="7200" b="1" dirty="0">
                <a:solidFill>
                  <a:srgbClr val="FFFFFF"/>
                </a:solidFill>
                <a:latin typeface="Georgia"/>
                <a:cs typeface="Georgia"/>
              </a:rPr>
              <a:t>Agency Background</a:t>
            </a:r>
          </a:p>
        </p:txBody>
      </p:sp>
      <p:sp>
        <p:nvSpPr>
          <p:cNvPr id="22" name="Rectangle 21"/>
          <p:cNvSpPr/>
          <p:nvPr/>
        </p:nvSpPr>
        <p:spPr>
          <a:xfrm>
            <a:off x="1031274" y="11083935"/>
            <a:ext cx="13258799" cy="21597859"/>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23" name="Snip Single Corner Rectangle 22"/>
          <p:cNvSpPr/>
          <p:nvPr/>
        </p:nvSpPr>
        <p:spPr>
          <a:xfrm flipH="1">
            <a:off x="1031274" y="10497456"/>
            <a:ext cx="13258800" cy="1724297"/>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8000" b="1" dirty="0">
                <a:solidFill>
                  <a:srgbClr val="FFFFFF"/>
                </a:solidFill>
                <a:latin typeface="Georgia"/>
                <a:cs typeface="Georgia"/>
              </a:rPr>
              <a:t>Past</a:t>
            </a:r>
          </a:p>
        </p:txBody>
      </p:sp>
      <p:sp>
        <p:nvSpPr>
          <p:cNvPr id="26" name="Rectangle 25"/>
          <p:cNvSpPr/>
          <p:nvPr/>
        </p:nvSpPr>
        <p:spPr>
          <a:xfrm>
            <a:off x="28586708" y="11081004"/>
            <a:ext cx="14527598" cy="18575635"/>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27" name="Snip Single Corner Rectangle 26"/>
          <p:cNvSpPr/>
          <p:nvPr/>
        </p:nvSpPr>
        <p:spPr>
          <a:xfrm flipH="1">
            <a:off x="28528320" y="10567719"/>
            <a:ext cx="14585984" cy="1728216"/>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8000" b="1" dirty="0">
                <a:solidFill>
                  <a:srgbClr val="FFFFFF"/>
                </a:solidFill>
                <a:latin typeface="Georgia"/>
                <a:cs typeface="Georgia"/>
              </a:rPr>
              <a:t>Future</a:t>
            </a:r>
          </a:p>
        </p:txBody>
      </p:sp>
      <p:sp>
        <p:nvSpPr>
          <p:cNvPr id="28" name="Rectangle 27"/>
          <p:cNvSpPr/>
          <p:nvPr/>
        </p:nvSpPr>
        <p:spPr>
          <a:xfrm>
            <a:off x="1175657" y="12610661"/>
            <a:ext cx="13114416" cy="531892"/>
          </a:xfrm>
          <a:prstGeom prst="rect">
            <a:avLst/>
          </a:prstGeom>
        </p:spPr>
        <p:txBody>
          <a:bodyPr wrap="square" lIns="78373" tIns="39187" rIns="78373" bIns="39187">
            <a:spAutoFit/>
          </a:bodyPr>
          <a:lstStyle/>
          <a:p>
            <a:pPr indent="786454">
              <a:lnSpc>
                <a:spcPct val="120000"/>
              </a:lnSpc>
            </a:pPr>
            <a:r>
              <a:rPr lang="en-US" sz="2700" dirty="0">
                <a:latin typeface="Arial"/>
                <a:cs typeface="Arial"/>
              </a:rPr>
              <a:t> </a:t>
            </a:r>
          </a:p>
        </p:txBody>
      </p:sp>
      <p:sp>
        <p:nvSpPr>
          <p:cNvPr id="31" name="Rectangle 30"/>
          <p:cNvSpPr/>
          <p:nvPr/>
        </p:nvSpPr>
        <p:spPr>
          <a:xfrm>
            <a:off x="1208316" y="6129168"/>
            <a:ext cx="41472424" cy="3772458"/>
          </a:xfrm>
          <a:prstGeom prst="rect">
            <a:avLst/>
          </a:prstGeom>
        </p:spPr>
        <p:txBody>
          <a:bodyPr wrap="square" lIns="78373" tIns="39187" rIns="78373" bIns="39187">
            <a:spAutoFit/>
          </a:bodyPr>
          <a:lstStyle/>
          <a:p>
            <a:pPr algn="just">
              <a:lnSpc>
                <a:spcPct val="120000"/>
              </a:lnSpc>
            </a:pPr>
            <a:r>
              <a:rPr lang="en-US" sz="4000" dirty="0">
                <a:latin typeface="Arial"/>
                <a:cs typeface="Arial"/>
              </a:rPr>
              <a:t>The SB40 Taney County Board for the Developmentally Disabled, created in 1980, operates as Developmental Connections </a:t>
            </a:r>
            <a:r>
              <a:rPr lang="en-US" sz="4000" dirty="0" smtClean="0">
                <a:latin typeface="Arial"/>
                <a:cs typeface="Arial"/>
              </a:rPr>
              <a:t>–providing </a:t>
            </a:r>
            <a:r>
              <a:rPr lang="en-US" sz="4000" dirty="0">
                <a:latin typeface="Arial"/>
                <a:cs typeface="Arial"/>
              </a:rPr>
              <a:t>supports through: </a:t>
            </a:r>
            <a:r>
              <a:rPr lang="en-US" sz="4000" b="1" dirty="0">
                <a:latin typeface="Arial"/>
                <a:cs typeface="Arial"/>
              </a:rPr>
              <a:t>Tantone Sheltered Workshop</a:t>
            </a:r>
            <a:r>
              <a:rPr lang="en-US" sz="4000" dirty="0">
                <a:latin typeface="Arial"/>
                <a:cs typeface="Arial"/>
              </a:rPr>
              <a:t> (37+ individuals), 3 </a:t>
            </a:r>
            <a:r>
              <a:rPr lang="en-US" sz="4000" b="1" dirty="0">
                <a:latin typeface="Arial"/>
                <a:cs typeface="Arial"/>
              </a:rPr>
              <a:t>Residential Apartment Complexes </a:t>
            </a:r>
            <a:r>
              <a:rPr lang="en-US" sz="4000" dirty="0">
                <a:latin typeface="Arial"/>
                <a:cs typeface="Arial"/>
              </a:rPr>
              <a:t>(40+ individuals), </a:t>
            </a:r>
            <a:r>
              <a:rPr lang="en-US" sz="4000" b="1" dirty="0">
                <a:latin typeface="Arial"/>
                <a:cs typeface="Arial"/>
              </a:rPr>
              <a:t>Creative Day Program </a:t>
            </a:r>
            <a:r>
              <a:rPr lang="en-US" sz="4000" dirty="0">
                <a:latin typeface="Arial"/>
                <a:cs typeface="Arial"/>
              </a:rPr>
              <a:t>(25+ individuals), and a newly formed </a:t>
            </a:r>
            <a:r>
              <a:rPr lang="en-US" sz="4000" b="1" dirty="0">
                <a:latin typeface="Arial"/>
                <a:cs typeface="Arial"/>
              </a:rPr>
              <a:t>Ready2Work Supported Employment Program</a:t>
            </a:r>
            <a:r>
              <a:rPr lang="en-US" sz="4000" dirty="0">
                <a:latin typeface="Arial"/>
                <a:cs typeface="Arial"/>
              </a:rPr>
              <a:t> for a total of approximately 120 individuals served and a staff of 60. In addition to these primary programs, the board also provides funds to other agencies that provide support on our behalf – </a:t>
            </a:r>
            <a:r>
              <a:rPr lang="en-US" sz="4000" i="1" dirty="0">
                <a:latin typeface="Arial"/>
                <a:cs typeface="Arial"/>
              </a:rPr>
              <a:t>Champion Athletes of the Ozarks, A Sporting Chance, Developmental Center of the Ozarks, Equi-librium Horseback Riding Therapy, Music Therapy Services, LLC, and Dignity NOW</a:t>
            </a:r>
            <a:r>
              <a:rPr lang="en-US" sz="4000" dirty="0">
                <a:latin typeface="Arial"/>
                <a:cs typeface="Arial"/>
              </a:rPr>
              <a:t>. </a:t>
            </a:r>
            <a:r>
              <a:rPr lang="en-US" sz="4000" dirty="0" smtClean="0">
                <a:latin typeface="Arial"/>
                <a:cs typeface="Arial"/>
              </a:rPr>
              <a:t>						JOINED </a:t>
            </a:r>
            <a:r>
              <a:rPr lang="en-US" sz="4000" dirty="0">
                <a:latin typeface="Arial"/>
                <a:cs typeface="Arial"/>
              </a:rPr>
              <a:t>TIERED SUPPORTS IN FEBRUARY </a:t>
            </a:r>
            <a:r>
              <a:rPr lang="en-US" sz="4000" dirty="0" smtClean="0">
                <a:latin typeface="Arial"/>
                <a:cs typeface="Arial"/>
              </a:rPr>
              <a:t>2017</a:t>
            </a:r>
            <a:endParaRPr lang="en-US" sz="4000" dirty="0">
              <a:latin typeface="Arial"/>
              <a:cs typeface="Arial"/>
            </a:endParaRPr>
          </a:p>
        </p:txBody>
      </p:sp>
      <p:sp>
        <p:nvSpPr>
          <p:cNvPr id="33" name="Rectangle 32"/>
          <p:cNvSpPr/>
          <p:nvPr/>
        </p:nvSpPr>
        <p:spPr>
          <a:xfrm>
            <a:off x="14721410" y="11083936"/>
            <a:ext cx="13258800" cy="18572704"/>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34" name="Snip Single Corner Rectangle 33"/>
          <p:cNvSpPr/>
          <p:nvPr/>
        </p:nvSpPr>
        <p:spPr>
          <a:xfrm flipH="1">
            <a:off x="14779797" y="10497455"/>
            <a:ext cx="13258800" cy="1724297"/>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8000" b="1" dirty="0">
                <a:solidFill>
                  <a:srgbClr val="FFFFFF"/>
                </a:solidFill>
                <a:latin typeface="Georgia"/>
                <a:cs typeface="Georgia"/>
              </a:rPr>
              <a:t>Present</a:t>
            </a:r>
          </a:p>
        </p:txBody>
      </p:sp>
      <p:sp>
        <p:nvSpPr>
          <p:cNvPr id="3" name="TextBox 2">
            <a:extLst>
              <a:ext uri="{FF2B5EF4-FFF2-40B4-BE49-F238E27FC236}">
                <a16:creationId xmlns:a16="http://schemas.microsoft.com/office/drawing/2014/main" id="{F55E825F-56CF-4026-AB57-BF0C565FA293}"/>
              </a:ext>
            </a:extLst>
          </p:cNvPr>
          <p:cNvSpPr txBox="1"/>
          <p:nvPr/>
        </p:nvSpPr>
        <p:spPr>
          <a:xfrm>
            <a:off x="1345374" y="12390375"/>
            <a:ext cx="12757066" cy="15419606"/>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2017</a:t>
            </a:r>
            <a:r>
              <a:rPr lang="en-US" sz="3600" dirty="0" smtClean="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Established </a:t>
            </a:r>
            <a:r>
              <a:rPr lang="en-US" sz="3600" dirty="0">
                <a:latin typeface="Arial" panose="020B0604020202020204" pitchFamily="34" charset="0"/>
                <a:cs typeface="Arial" panose="020B0604020202020204" pitchFamily="34" charset="0"/>
              </a:rPr>
              <a:t>our Core Values </a:t>
            </a:r>
            <a:r>
              <a:rPr lang="en-US" sz="3600" dirty="0" smtClean="0">
                <a:latin typeface="Arial" panose="020B0604020202020204" pitchFamily="34" charset="0"/>
                <a:cs typeface="Arial" panose="020B0604020202020204" pitchFamily="34" charset="0"/>
              </a:rPr>
              <a:t>of </a:t>
            </a:r>
            <a:r>
              <a:rPr lang="en-US" sz="3600" i="1" dirty="0" smtClean="0">
                <a:latin typeface="Arial" panose="020B0604020202020204" pitchFamily="34" charset="0"/>
                <a:cs typeface="Arial" panose="020B0604020202020204" pitchFamily="34" charset="0"/>
              </a:rPr>
              <a:t>CALM</a:t>
            </a:r>
            <a:r>
              <a:rPr lang="en-US" sz="3600" i="1" dirty="0">
                <a:latin typeface="Arial" panose="020B0604020202020204" pitchFamily="34" charset="0"/>
                <a:cs typeface="Arial" panose="020B0604020202020204" pitchFamily="34" charset="0"/>
              </a:rPr>
              <a:t>, CARING, COMMITTED, AND </a:t>
            </a:r>
            <a:r>
              <a:rPr lang="en-US" sz="3600" i="1" dirty="0" smtClean="0">
                <a:latin typeface="Arial" panose="020B0604020202020204" pitchFamily="34" charset="0"/>
                <a:cs typeface="Arial" panose="020B0604020202020204" pitchFamily="34" charset="0"/>
              </a:rPr>
              <a:t>COLLABORATIVE</a:t>
            </a:r>
            <a:endParaRPr lang="en-US" sz="3600"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Focused on </a:t>
            </a:r>
            <a:r>
              <a:rPr lang="en-US" sz="3600" dirty="0">
                <a:latin typeface="Arial" panose="020B0604020202020204" pitchFamily="34" charset="0"/>
                <a:cs typeface="Arial" panose="020B0604020202020204" pitchFamily="34" charset="0"/>
              </a:rPr>
              <a:t>residential and day habilitation </a:t>
            </a:r>
            <a:r>
              <a:rPr lang="en-US" sz="3600" dirty="0" smtClean="0">
                <a:latin typeface="Arial" panose="020B0604020202020204" pitchFamily="34" charset="0"/>
                <a:cs typeface="Arial" panose="020B0604020202020204" pitchFamily="34" charset="0"/>
              </a:rPr>
              <a:t>services</a:t>
            </a:r>
          </a:p>
          <a:p>
            <a:r>
              <a:rPr lang="en-US" sz="3600" b="1" dirty="0" smtClean="0">
                <a:latin typeface="Arial" panose="020B0604020202020204" pitchFamily="34" charset="0"/>
                <a:cs typeface="Arial" panose="020B0604020202020204" pitchFamily="34" charset="0"/>
              </a:rPr>
              <a:t>2018</a:t>
            </a: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Two trainers, Assistant Residential Director and Training Coordinator</a:t>
            </a: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Three agency coaches – DSP and two Residential Program Managers </a:t>
            </a: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Tools of Choice schedule designed for three courses per year each with six 4-hour sessions to allow time for more role-play, and a week in between for on-site competency checks</a:t>
            </a: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Then</a:t>
            </a:r>
            <a:r>
              <a:rPr lang="en-US" sz="3600" dirty="0">
                <a:latin typeface="Arial" panose="020B0604020202020204" pitchFamily="34" charset="0"/>
                <a:cs typeface="Arial" panose="020B0604020202020204" pitchFamily="34" charset="0"/>
              </a:rPr>
              <a:t>, The Therap Blackhole (I do actually love Therap). In January of 2018 I became the “Implementation Specialist” for Therap online documentation at our agency. This was necessary, but it ate up almost 80% of my time for almost a year and has continued afterwards at a varying rate of 25-50% of my time, which did have a large impact on our ability to make progress on our Action Plan for Tiered Supports. </a:t>
            </a:r>
          </a:p>
          <a:p>
            <a:r>
              <a:rPr lang="en-US" sz="3600" b="1" dirty="0" smtClean="0">
                <a:latin typeface="Arial" panose="020B0604020202020204" pitchFamily="34" charset="0"/>
                <a:cs typeface="Arial" panose="020B0604020202020204" pitchFamily="34" charset="0"/>
              </a:rPr>
              <a:t>2019 Back </a:t>
            </a:r>
            <a:r>
              <a:rPr lang="en-US" sz="3600" b="1" dirty="0">
                <a:latin typeface="Arial" panose="020B0604020202020204" pitchFamily="34" charset="0"/>
                <a:cs typeface="Arial" panose="020B0604020202020204" pitchFamily="34" charset="0"/>
              </a:rPr>
              <a:t>on </a:t>
            </a:r>
            <a:r>
              <a:rPr lang="en-US" sz="3600" b="1" dirty="0" smtClean="0">
                <a:latin typeface="Arial" panose="020B0604020202020204" pitchFamily="34" charset="0"/>
                <a:cs typeface="Arial" panose="020B0604020202020204" pitchFamily="34" charset="0"/>
              </a:rPr>
              <a:t>track</a:t>
            </a: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Opened Learning </a:t>
            </a:r>
            <a:r>
              <a:rPr lang="en-US" sz="3600" dirty="0">
                <a:latin typeface="Arial" panose="020B0604020202020204" pitchFamily="34" charset="0"/>
                <a:cs typeface="Arial" panose="020B0604020202020204" pitchFamily="34" charset="0"/>
              </a:rPr>
              <a:t>Center with Chromebooks for training and materials/resources for our DSPs and </a:t>
            </a:r>
            <a:r>
              <a:rPr lang="en-US" sz="3600" dirty="0" smtClean="0">
                <a:latin typeface="Arial" panose="020B0604020202020204" pitchFamily="34" charset="0"/>
                <a:cs typeface="Arial" panose="020B0604020202020204" pitchFamily="34" charset="0"/>
              </a:rPr>
              <a:t>supervisors</a:t>
            </a: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C</a:t>
            </a:r>
            <a:r>
              <a:rPr lang="en-US" sz="3600" dirty="0" smtClean="0">
                <a:latin typeface="Arial" panose="020B0604020202020204" pitchFamily="34" charset="0"/>
                <a:cs typeface="Arial" panose="020B0604020202020204" pitchFamily="34" charset="0"/>
              </a:rPr>
              <a:t>ompleted </a:t>
            </a:r>
            <a:r>
              <a:rPr lang="en-US" sz="3600" dirty="0">
                <a:latin typeface="Arial" panose="020B0604020202020204" pitchFamily="34" charset="0"/>
                <a:cs typeface="Arial" panose="020B0604020202020204" pitchFamily="34" charset="0"/>
              </a:rPr>
              <a:t>our Core Values Expectations &amp; Coaching System Design! </a:t>
            </a:r>
          </a:p>
          <a:p>
            <a:endParaRPr lang="en-US"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12BF9AD-58A3-4943-B3F3-B173FB7A2E26}"/>
              </a:ext>
            </a:extLst>
          </p:cNvPr>
          <p:cNvSpPr txBox="1"/>
          <p:nvPr/>
        </p:nvSpPr>
        <p:spPr>
          <a:xfrm>
            <a:off x="15000810" y="12390375"/>
            <a:ext cx="12700000" cy="17266265"/>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Learning Center </a:t>
            </a:r>
            <a:r>
              <a:rPr lang="en-US" sz="3600" dirty="0" smtClean="0">
                <a:latin typeface="Arial" panose="020B0604020202020204" pitchFamily="34" charset="0"/>
                <a:cs typeface="Arial" panose="020B0604020202020204" pitchFamily="34" charset="0"/>
              </a:rPr>
              <a:t>–utilized </a:t>
            </a:r>
            <a:r>
              <a:rPr lang="en-US" sz="3600" dirty="0">
                <a:latin typeface="Arial" panose="020B0604020202020204" pitchFamily="34" charset="0"/>
                <a:cs typeface="Arial" panose="020B0604020202020204" pitchFamily="34" charset="0"/>
              </a:rPr>
              <a:t>for group webinar viewing, A-Team meetings</a:t>
            </a:r>
            <a:r>
              <a:rPr lang="en-US" sz="3600" dirty="0" smtClean="0">
                <a:latin typeface="Arial" panose="020B0604020202020204" pitchFamily="34" charset="0"/>
                <a:cs typeface="Arial" panose="020B0604020202020204" pitchFamily="34" charset="0"/>
              </a:rPr>
              <a:t>, trainings, </a:t>
            </a:r>
            <a:r>
              <a:rPr lang="en-US" sz="3600" dirty="0">
                <a:latin typeface="Arial" panose="020B0604020202020204" pitchFamily="34" charset="0"/>
                <a:cs typeface="Arial" panose="020B0604020202020204" pitchFamily="34" charset="0"/>
              </a:rPr>
              <a:t>and new-hire orientation. </a:t>
            </a:r>
            <a:endParaRPr lang="en-US" sz="3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6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O</a:t>
            </a:r>
            <a:r>
              <a:rPr lang="en-US" sz="3600" dirty="0" smtClean="0">
                <a:latin typeface="Arial" panose="020B0604020202020204" pitchFamily="34" charset="0"/>
                <a:cs typeface="Arial" panose="020B0604020202020204" pitchFamily="34" charset="0"/>
              </a:rPr>
              <a:t>pen </a:t>
            </a:r>
            <a:r>
              <a:rPr lang="en-US" sz="3600" dirty="0">
                <a:latin typeface="Arial" panose="020B0604020202020204" pitchFamily="34" charset="0"/>
                <a:cs typeface="Arial" panose="020B0604020202020204" pitchFamily="34" charset="0"/>
              </a:rPr>
              <a:t>hours for staff to use resources </a:t>
            </a:r>
            <a:r>
              <a:rPr lang="en-US" sz="3600" dirty="0" smtClean="0">
                <a:latin typeface="Arial" panose="020B0604020202020204" pitchFamily="34" charset="0"/>
                <a:cs typeface="Arial" panose="020B0604020202020204" pitchFamily="34" charset="0"/>
              </a:rPr>
              <a:t>(goal: available </a:t>
            </a:r>
            <a:r>
              <a:rPr lang="en-US" sz="3600" dirty="0">
                <a:latin typeface="Arial" panose="020B0604020202020204" pitchFamily="34" charset="0"/>
                <a:cs typeface="Arial" panose="020B0604020202020204" pitchFamily="34" charset="0"/>
              </a:rPr>
              <a:t>for all shifts) and establishing meet ups for our volunteer </a:t>
            </a:r>
            <a:r>
              <a:rPr lang="en-US" sz="3600" dirty="0" smtClean="0">
                <a:latin typeface="Arial" panose="020B0604020202020204" pitchFamily="34" charset="0"/>
                <a:cs typeface="Arial" panose="020B0604020202020204" pitchFamily="34" charset="0"/>
              </a:rPr>
              <a:t>steering </a:t>
            </a:r>
            <a:r>
              <a:rPr lang="en-US" sz="3600" dirty="0">
                <a:latin typeface="Arial" panose="020B0604020202020204" pitchFamily="34" charset="0"/>
                <a:cs typeface="Arial" panose="020B0604020202020204" pitchFamily="34" charset="0"/>
              </a:rPr>
              <a:t>committee. </a:t>
            </a:r>
          </a:p>
          <a:p>
            <a:endParaRPr lang="en-US"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Coaching system </a:t>
            </a:r>
            <a:r>
              <a:rPr lang="en-US" sz="3600" dirty="0" smtClean="0">
                <a:latin typeface="Arial" panose="020B0604020202020204" pitchFamily="34" charset="0"/>
                <a:cs typeface="Arial" panose="020B0604020202020204" pitchFamily="34" charset="0"/>
              </a:rPr>
              <a:t>–waiting </a:t>
            </a:r>
            <a:r>
              <a:rPr lang="en-US" sz="3600" dirty="0">
                <a:latin typeface="Arial" panose="020B0604020202020204" pitchFamily="34" charset="0"/>
                <a:cs typeface="Arial" panose="020B0604020202020204" pitchFamily="34" charset="0"/>
              </a:rPr>
              <a:t>for approval from our Executive Director and Board of Directors to put into action. </a:t>
            </a:r>
            <a:r>
              <a:rPr lang="en-US" sz="3600" i="1" dirty="0">
                <a:latin typeface="Arial" panose="020B0604020202020204" pitchFamily="34" charset="0"/>
                <a:cs typeface="Arial" panose="020B0604020202020204" pitchFamily="34" charset="0"/>
              </a:rPr>
              <a:t>Ask Dawn for handout of our system design and products if you would like to view examples. </a:t>
            </a:r>
          </a:p>
          <a:p>
            <a:endParaRPr lang="en-US"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R</a:t>
            </a:r>
            <a:r>
              <a:rPr lang="en-US" sz="3600" dirty="0" smtClean="0">
                <a:latin typeface="Arial" panose="020B0604020202020204" pitchFamily="34" charset="0"/>
                <a:cs typeface="Arial" panose="020B0604020202020204" pitchFamily="34" charset="0"/>
              </a:rPr>
              <a:t>einforcement </a:t>
            </a:r>
            <a:r>
              <a:rPr lang="en-US" sz="3600" dirty="0">
                <a:latin typeface="Arial" panose="020B0604020202020204" pitchFamily="34" charset="0"/>
                <a:cs typeface="Arial" panose="020B0604020202020204" pitchFamily="34" charset="0"/>
              </a:rPr>
              <a:t>system for </a:t>
            </a:r>
            <a:r>
              <a:rPr lang="en-US" sz="3600" dirty="0" smtClean="0">
                <a:latin typeface="Arial" panose="020B0604020202020204" pitchFamily="34" charset="0"/>
                <a:cs typeface="Arial" panose="020B0604020202020204" pitchFamily="34" charset="0"/>
              </a:rPr>
              <a:t>staff’s </a:t>
            </a:r>
            <a:r>
              <a:rPr lang="en-US" sz="3600" dirty="0">
                <a:latin typeface="Arial" panose="020B0604020202020204" pitchFamily="34" charset="0"/>
                <a:cs typeface="Arial" panose="020B0604020202020204" pitchFamily="34" charset="0"/>
              </a:rPr>
              <a:t>use of Core Values and Tools of </a:t>
            </a:r>
            <a:r>
              <a:rPr lang="en-US" sz="3600" dirty="0" smtClean="0">
                <a:latin typeface="Arial" panose="020B0604020202020204" pitchFamily="34" charset="0"/>
                <a:cs typeface="Arial" panose="020B0604020202020204" pitchFamily="34" charset="0"/>
              </a:rPr>
              <a:t>Choice- </a:t>
            </a:r>
            <a:r>
              <a:rPr lang="en-US" sz="3600" dirty="0">
                <a:latin typeface="Arial" panose="020B0604020202020204" pitchFamily="34" charset="0"/>
                <a:cs typeface="Arial" panose="020B0604020202020204" pitchFamily="34" charset="0"/>
              </a:rPr>
              <a:t>led </a:t>
            </a:r>
            <a:r>
              <a:rPr lang="en-US" sz="3600" dirty="0" smtClean="0">
                <a:latin typeface="Arial" panose="020B0604020202020204" pitchFamily="34" charset="0"/>
                <a:cs typeface="Arial" panose="020B0604020202020204" pitchFamily="34" charset="0"/>
              </a:rPr>
              <a:t>by volunteer steering committee</a:t>
            </a:r>
          </a:p>
          <a:p>
            <a:pPr marL="457200" indent="-4572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err="1">
                <a:latin typeface="Arial" panose="020B0604020202020204" pitchFamily="34" charset="0"/>
                <a:cs typeface="Arial" panose="020B0604020202020204" pitchFamily="34" charset="0"/>
              </a:rPr>
              <a:t>Relias</a:t>
            </a:r>
            <a:r>
              <a:rPr lang="en-US" sz="3600" dirty="0">
                <a:latin typeface="Arial" panose="020B0604020202020204" pitchFamily="34" charset="0"/>
                <a:cs typeface="Arial" panose="020B0604020202020204" pitchFamily="34" charset="0"/>
              </a:rPr>
              <a:t> “Spring Training” for all supervisory staff </a:t>
            </a:r>
            <a:r>
              <a:rPr lang="en-US" sz="3600" dirty="0" smtClean="0">
                <a:latin typeface="Arial" panose="020B0604020202020204" pitchFamily="34" charset="0"/>
                <a:cs typeface="Arial" panose="020B0604020202020204" pitchFamily="34" charset="0"/>
              </a:rPr>
              <a:t>using</a:t>
            </a:r>
            <a:r>
              <a:rPr lang="en-US" sz="3600" dirty="0">
                <a:latin typeface="Arial" panose="020B0604020202020204" pitchFamily="34" charset="0"/>
                <a:cs typeface="Arial" panose="020B0604020202020204" pitchFamily="34" charset="0"/>
              </a:rPr>
              <a:t> Skills Training (BST) </a:t>
            </a:r>
            <a:r>
              <a:rPr lang="en-US" sz="3600" dirty="0" smtClean="0">
                <a:latin typeface="Arial" panose="020B0604020202020204" pitchFamily="34" charset="0"/>
                <a:cs typeface="Arial" panose="020B0604020202020204" pitchFamily="34" charset="0"/>
              </a:rPr>
              <a:t>model and coursework </a:t>
            </a:r>
            <a:r>
              <a:rPr lang="en-US" sz="3600" dirty="0">
                <a:latin typeface="Arial" panose="020B0604020202020204" pitchFamily="34" charset="0"/>
                <a:cs typeface="Arial" panose="020B0604020202020204" pitchFamily="34" charset="0"/>
              </a:rPr>
              <a:t>for </a:t>
            </a:r>
            <a:r>
              <a:rPr lang="en-US" sz="3600" dirty="0" smtClean="0">
                <a:latin typeface="Arial" panose="020B0604020202020204" pitchFamily="34" charset="0"/>
                <a:cs typeface="Arial" panose="020B0604020202020204" pitchFamily="34" charset="0"/>
              </a:rPr>
              <a:t>PBS</a:t>
            </a:r>
          </a:p>
          <a:p>
            <a:pPr marL="457200" indent="-4572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Tools of Choice </a:t>
            </a:r>
            <a:r>
              <a:rPr lang="en-US" sz="3600" dirty="0" err="1" smtClean="0">
                <a:latin typeface="Arial" panose="020B0604020202020204" pitchFamily="34" charset="0"/>
                <a:cs typeface="Arial" panose="020B0604020202020204" pitchFamily="34" charset="0"/>
              </a:rPr>
              <a:t>Relias</a:t>
            </a:r>
            <a:r>
              <a:rPr lang="en-US" sz="3600" dirty="0" smtClean="0">
                <a:latin typeface="Arial" panose="020B0604020202020204" pitchFamily="34" charset="0"/>
                <a:cs typeface="Arial" panose="020B0604020202020204" pitchFamily="34" charset="0"/>
              </a:rPr>
              <a:t> implementation </a:t>
            </a:r>
            <a:endParaRPr lang="en-US" sz="3600" dirty="0">
              <a:latin typeface="Arial" panose="020B0604020202020204" pitchFamily="34" charset="0"/>
              <a:cs typeface="Arial" panose="020B0604020202020204" pitchFamily="34" charset="0"/>
            </a:endParaRPr>
          </a:p>
          <a:p>
            <a:pPr marL="2300538" lvl="1"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8-week installments for the four courses. First two weeks dedicated to staff taking the online portion of the class. Second two weeks dedicated to group sessions for clarifying learning and role-play. Last four weeks spent on competency checks with all staff. </a:t>
            </a:r>
          </a:p>
          <a:p>
            <a:endParaRPr lang="en-US" sz="3600" dirty="0">
              <a:latin typeface="Arial" panose="020B0604020202020204" pitchFamily="34" charset="0"/>
              <a:cs typeface="Arial" panose="020B0604020202020204" pitchFamily="34" charset="0"/>
            </a:endParaRPr>
          </a:p>
          <a:p>
            <a:pPr algn="just"/>
            <a:r>
              <a:rPr lang="en-US" sz="3600" dirty="0">
                <a:latin typeface="Arial" panose="020B0604020202020204" pitchFamily="34" charset="0"/>
                <a:cs typeface="Arial" panose="020B0604020202020204" pitchFamily="34" charset="0"/>
              </a:rPr>
              <a:t>Some challenges we are currently facing include prioritizing the timing our trainings (spacing them out) so we can afford to pay our staff for participating and being able to afford a new part-time Tools Lead Coach as part of our Coaching System Design to take some weight off of our supervisors. </a:t>
            </a:r>
          </a:p>
        </p:txBody>
      </p:sp>
      <p:sp>
        <p:nvSpPr>
          <p:cNvPr id="17" name="TextBox 16">
            <a:extLst>
              <a:ext uri="{FF2B5EF4-FFF2-40B4-BE49-F238E27FC236}">
                <a16:creationId xmlns:a16="http://schemas.microsoft.com/office/drawing/2014/main" id="{017C65B0-AE0C-4471-BBDF-A3AA107A017B}"/>
              </a:ext>
            </a:extLst>
          </p:cNvPr>
          <p:cNvSpPr txBox="1"/>
          <p:nvPr/>
        </p:nvSpPr>
        <p:spPr>
          <a:xfrm>
            <a:off x="28726937" y="12531011"/>
            <a:ext cx="14366886" cy="16650712"/>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Steering </a:t>
            </a:r>
            <a:r>
              <a:rPr lang="en-US" sz="3600" dirty="0">
                <a:latin typeface="Arial" panose="020B0604020202020204" pitchFamily="34" charset="0"/>
                <a:cs typeface="Arial" panose="020B0604020202020204" pitchFamily="34" charset="0"/>
              </a:rPr>
              <a:t>committee of supported individuals to put together a Reinforcement System for demonstrating our Core </a:t>
            </a:r>
            <a:r>
              <a:rPr lang="en-US" sz="3600" dirty="0" smtClean="0">
                <a:latin typeface="Arial" panose="020B0604020202020204" pitchFamily="34" charset="0"/>
                <a:cs typeface="Arial" panose="020B0604020202020204" pitchFamily="34" charset="0"/>
              </a:rPr>
              <a:t>Values</a:t>
            </a:r>
          </a:p>
          <a:p>
            <a:endParaRPr lang="en-US"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Our Supervisory Staff </a:t>
            </a:r>
            <a:r>
              <a:rPr lang="en-US" sz="3600" dirty="0" smtClean="0">
                <a:latin typeface="Arial" panose="020B0604020202020204" pitchFamily="34" charset="0"/>
                <a:cs typeface="Arial" panose="020B0604020202020204" pitchFamily="34" charset="0"/>
              </a:rPr>
              <a:t>utilizing Behavior </a:t>
            </a:r>
            <a:r>
              <a:rPr lang="en-US" sz="3600" dirty="0">
                <a:latin typeface="Arial" panose="020B0604020202020204" pitchFamily="34" charset="0"/>
                <a:cs typeface="Arial" panose="020B0604020202020204" pitchFamily="34" charset="0"/>
              </a:rPr>
              <a:t>Skills </a:t>
            </a:r>
            <a:r>
              <a:rPr lang="en-US" sz="3600" dirty="0" smtClean="0">
                <a:latin typeface="Arial" panose="020B0604020202020204" pitchFamily="34" charset="0"/>
                <a:cs typeface="Arial" panose="020B0604020202020204" pitchFamily="34" charset="0"/>
              </a:rPr>
              <a:t>Training, Competency Check, and coaching</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emphasizing </a:t>
            </a:r>
            <a:r>
              <a:rPr lang="en-US" sz="3600" i="1" dirty="0" smtClean="0">
                <a:latin typeface="Arial" panose="020B0604020202020204" pitchFamily="34" charset="0"/>
                <a:cs typeface="Arial" panose="020B0604020202020204" pitchFamily="34" charset="0"/>
              </a:rPr>
              <a:t>CALM</a:t>
            </a:r>
            <a:r>
              <a:rPr lang="en-US" sz="3600" i="1" dirty="0">
                <a:latin typeface="Arial" panose="020B0604020202020204" pitchFamily="34" charset="0"/>
                <a:cs typeface="Arial" panose="020B0604020202020204" pitchFamily="34" charset="0"/>
              </a:rPr>
              <a:t>, CARING, COMMITTED, AND </a:t>
            </a:r>
            <a:r>
              <a:rPr lang="en-US" sz="3600" i="1" dirty="0" smtClean="0">
                <a:latin typeface="Arial" panose="020B0604020202020204" pitchFamily="34" charset="0"/>
                <a:cs typeface="Arial" panose="020B0604020202020204" pitchFamily="34" charset="0"/>
              </a:rPr>
              <a:t>COLLABORATIVE</a:t>
            </a:r>
          </a:p>
          <a:p>
            <a:pPr marL="457200" indent="-4572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Bringing ALL remaining staff members into the Tools of Choice/Tiered Supports system – </a:t>
            </a:r>
            <a:r>
              <a:rPr lang="en-US" sz="3600" dirty="0" err="1" smtClean="0">
                <a:latin typeface="Arial" panose="020B0604020202020204" pitchFamily="34" charset="0"/>
                <a:cs typeface="Arial" panose="020B0604020202020204" pitchFamily="34" charset="0"/>
              </a:rPr>
              <a:t>Tantone</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Sheltered Workshop, Ready 2 Work Supported Employment, </a:t>
            </a:r>
            <a:r>
              <a:rPr lang="en-US" sz="3600" dirty="0" smtClean="0">
                <a:latin typeface="Arial" panose="020B0604020202020204" pitchFamily="34" charset="0"/>
                <a:cs typeface="Arial" panose="020B0604020202020204" pitchFamily="34" charset="0"/>
              </a:rPr>
              <a:t>and </a:t>
            </a:r>
            <a:r>
              <a:rPr lang="en-US" sz="3600" dirty="0">
                <a:latin typeface="Arial" panose="020B0604020202020204" pitchFamily="34" charset="0"/>
                <a:cs typeface="Arial" panose="020B0604020202020204" pitchFamily="34" charset="0"/>
              </a:rPr>
              <a:t>administrative staff. </a:t>
            </a:r>
          </a:p>
          <a:p>
            <a:pPr marL="457200" indent="-4572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Expanding </a:t>
            </a:r>
            <a:r>
              <a:rPr lang="en-US" sz="3600" dirty="0" smtClean="0">
                <a:latin typeface="Arial" panose="020B0604020202020204" pitchFamily="34" charset="0"/>
                <a:cs typeface="Arial" panose="020B0604020202020204" pitchFamily="34" charset="0"/>
              </a:rPr>
              <a:t>Coaching </a:t>
            </a:r>
            <a:r>
              <a:rPr lang="en-US" sz="3600" dirty="0">
                <a:latin typeface="Arial" panose="020B0604020202020204" pitchFamily="34" charset="0"/>
                <a:cs typeface="Arial" panose="020B0604020202020204" pitchFamily="34" charset="0"/>
              </a:rPr>
              <a:t>System Design to other areas with DSP “Staff Support Specialists” for </a:t>
            </a:r>
            <a:r>
              <a:rPr lang="en-US" sz="3600" dirty="0" smtClean="0">
                <a:latin typeface="Arial" panose="020B0604020202020204" pitchFamily="34" charset="0"/>
                <a:cs typeface="Arial" panose="020B0604020202020204" pitchFamily="34" charset="0"/>
              </a:rPr>
              <a:t>everything: </a:t>
            </a:r>
            <a:r>
              <a:rPr lang="en-US" sz="3600" dirty="0" err="1" smtClean="0">
                <a:latin typeface="Arial" panose="020B0604020202020204" pitchFamily="34" charset="0"/>
                <a:cs typeface="Arial" panose="020B0604020202020204" pitchFamily="34" charset="0"/>
              </a:rPr>
              <a:t>Therap</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Online Documentation, to Medication Administration, new hire shadow training, etc.  </a:t>
            </a:r>
          </a:p>
          <a:p>
            <a:pPr marL="457200" indent="-457200">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600" dirty="0">
                <a:latin typeface="Arial" panose="020B0604020202020204" pitchFamily="34" charset="0"/>
                <a:cs typeface="Arial" panose="020B0604020202020204" pitchFamily="34" charset="0"/>
              </a:rPr>
              <a:t>Understanding that, with consistency and fidelity in use of Tier 1 Universal Strategies – our plan to have all staff training and demonstrating competency in Tools of Choice during the same time frames – we can begin to identity where we need to begin implementing Tier 2 targeted strategies more effectively. </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P</a:t>
            </a:r>
            <a:r>
              <a:rPr lang="en-US" sz="3600" dirty="0" smtClean="0">
                <a:latin typeface="Arial" panose="020B0604020202020204" pitchFamily="34" charset="0"/>
                <a:cs typeface="Arial" panose="020B0604020202020204" pitchFamily="34" charset="0"/>
              </a:rPr>
              <a:t>otential challenges: executing </a:t>
            </a:r>
            <a:r>
              <a:rPr lang="en-US" sz="3600" dirty="0">
                <a:latin typeface="Arial" panose="020B0604020202020204" pitchFamily="34" charset="0"/>
                <a:cs typeface="Arial" panose="020B0604020202020204" pitchFamily="34" charset="0"/>
              </a:rPr>
              <a:t>so </a:t>
            </a:r>
            <a:r>
              <a:rPr lang="en-US" sz="3600" dirty="0" smtClean="0">
                <a:latin typeface="Arial" panose="020B0604020202020204" pitchFamily="34" charset="0"/>
                <a:cs typeface="Arial" panose="020B0604020202020204" pitchFamily="34" charset="0"/>
              </a:rPr>
              <a:t>many </a:t>
            </a:r>
            <a:r>
              <a:rPr lang="en-US" sz="3600" dirty="0">
                <a:latin typeface="Arial" panose="020B0604020202020204" pitchFamily="34" charset="0"/>
                <a:cs typeface="Arial" panose="020B0604020202020204" pitchFamily="34" charset="0"/>
              </a:rPr>
              <a:t>Tools coaching without </a:t>
            </a:r>
            <a:r>
              <a:rPr lang="en-US" sz="3600" dirty="0" smtClean="0">
                <a:latin typeface="Arial" panose="020B0604020202020204" pitchFamily="34" charset="0"/>
                <a:cs typeface="Arial" panose="020B0604020202020204" pitchFamily="34" charset="0"/>
              </a:rPr>
              <a:t>a </a:t>
            </a:r>
            <a:r>
              <a:rPr lang="en-US" sz="3600" dirty="0" smtClean="0">
                <a:latin typeface="Arial" panose="020B0604020202020204" pitchFamily="34" charset="0"/>
                <a:cs typeface="Arial" panose="020B0604020202020204" pitchFamily="34" charset="0"/>
              </a:rPr>
              <a:t>dedicated </a:t>
            </a:r>
            <a:r>
              <a:rPr lang="en-US" sz="3600" dirty="0">
                <a:latin typeface="Arial" panose="020B0604020202020204" pitchFamily="34" charset="0"/>
                <a:cs typeface="Arial" panose="020B0604020202020204" pitchFamily="34" charset="0"/>
              </a:rPr>
              <a:t>Lead Coach included in our Coaching System </a:t>
            </a:r>
            <a:r>
              <a:rPr lang="en-US" sz="3600" dirty="0" smtClean="0">
                <a:latin typeface="Arial" panose="020B0604020202020204" pitchFamily="34" charset="0"/>
                <a:cs typeface="Arial" panose="020B0604020202020204" pitchFamily="34" charset="0"/>
              </a:rPr>
              <a:t>Design, prioritization of trainings, avoiding budget bulges, maintaining </a:t>
            </a:r>
            <a:r>
              <a:rPr lang="en-US" sz="3600" dirty="0">
                <a:latin typeface="Arial" panose="020B0604020202020204" pitchFamily="34" charset="0"/>
                <a:cs typeface="Arial" panose="020B0604020202020204" pitchFamily="34" charset="0"/>
              </a:rPr>
              <a:t>enthusiasm and momentum might be a challenge, but the state Tiered Supports staff are providing wonderful incentives and information on implementation science that I am finding useful and </a:t>
            </a:r>
            <a:r>
              <a:rPr lang="en-US" sz="3600" dirty="0" smtClean="0">
                <a:latin typeface="Arial" panose="020B0604020202020204" pitchFamily="34" charset="0"/>
                <a:cs typeface="Arial" panose="020B0604020202020204" pitchFamily="34" charset="0"/>
              </a:rPr>
              <a:t>exciting</a:t>
            </a:r>
          </a:p>
          <a:p>
            <a:endParaRPr lang="en-US" sz="2400" dirty="0">
              <a:latin typeface="Arial" panose="020B0604020202020204" pitchFamily="34" charset="0"/>
              <a:cs typeface="Arial" panose="020B0604020202020204" pitchFamily="34" charset="0"/>
            </a:endParaRPr>
          </a:p>
          <a:p>
            <a:pPr algn="ctr"/>
            <a:r>
              <a:rPr lang="en-US" sz="8000" i="1" dirty="0">
                <a:latin typeface="Arial" panose="020B0604020202020204" pitchFamily="34" charset="0"/>
                <a:cs typeface="Arial" panose="020B0604020202020204" pitchFamily="34" charset="0"/>
              </a:rPr>
              <a:t> </a:t>
            </a:r>
            <a:r>
              <a:rPr lang="en-US" sz="8000" i="1" dirty="0" smtClean="0">
                <a:latin typeface="Arial" panose="020B0604020202020204" pitchFamily="34" charset="0"/>
                <a:cs typeface="Arial" panose="020B0604020202020204" pitchFamily="34" charset="0"/>
              </a:rPr>
              <a:t>“Yay</a:t>
            </a:r>
            <a:r>
              <a:rPr lang="en-US" sz="8000" i="1" dirty="0">
                <a:latin typeface="Arial" panose="020B0604020202020204" pitchFamily="34" charset="0"/>
                <a:cs typeface="Arial" panose="020B0604020202020204" pitchFamily="34" charset="0"/>
              </a:rPr>
              <a:t>, we are on our Way</a:t>
            </a:r>
            <a:r>
              <a:rPr lang="en-US" sz="8000" i="1" dirty="0" smtClean="0">
                <a:latin typeface="Arial" panose="020B0604020202020204" pitchFamily="34" charset="0"/>
                <a:cs typeface="Arial" panose="020B0604020202020204" pitchFamily="34" charset="0"/>
              </a:rPr>
              <a:t>!”</a:t>
            </a:r>
            <a:endParaRPr lang="en-US" sz="8000" dirty="0">
              <a:latin typeface="Arial" panose="020B0604020202020204" pitchFamily="34" charset="0"/>
              <a:cs typeface="Arial" panose="020B0604020202020204" pitchFamily="34" charset="0"/>
            </a:endParaRPr>
          </a:p>
        </p:txBody>
      </p:sp>
      <p:pic>
        <p:nvPicPr>
          <p:cNvPr id="32" name="Picture 31" descr="A room filled with furniture and a table&#10;&#10;Description automatically generated">
            <a:extLst>
              <a:ext uri="{FF2B5EF4-FFF2-40B4-BE49-F238E27FC236}">
                <a16:creationId xmlns:a16="http://schemas.microsoft.com/office/drawing/2014/main" id="{7EA869F8-42A5-4890-A5B1-61ACDBC8B45E}"/>
              </a:ext>
            </a:extLst>
          </p:cNvPr>
          <p:cNvPicPr>
            <a:picLocks noChangeAspect="1"/>
          </p:cNvPicPr>
          <p:nvPr/>
        </p:nvPicPr>
        <p:blipFill>
          <a:blip r:embed="rId6"/>
          <a:stretch>
            <a:fillRect/>
          </a:stretch>
        </p:blipFill>
        <p:spPr>
          <a:xfrm>
            <a:off x="2749947" y="26745447"/>
            <a:ext cx="10651852" cy="5756998"/>
          </a:xfrm>
          <a:prstGeom prst="rect">
            <a:avLst/>
          </a:prstGeom>
        </p:spPr>
      </p:pic>
      <p:sp>
        <p:nvSpPr>
          <p:cNvPr id="18" name="TextBox 17"/>
          <p:cNvSpPr txBox="1"/>
          <p:nvPr/>
        </p:nvSpPr>
        <p:spPr>
          <a:xfrm>
            <a:off x="3635152" y="30024870"/>
            <a:ext cx="10116968" cy="2554545"/>
          </a:xfrm>
          <a:prstGeom prst="rect">
            <a:avLst/>
          </a:prstGeom>
          <a:noFill/>
        </p:spPr>
        <p:txBody>
          <a:bodyPr wrap="square" rtlCol="0">
            <a:spAutoFit/>
          </a:bodyPr>
          <a:lstStyle/>
          <a:p>
            <a:r>
              <a:rPr lang="en-US" sz="8000" dirty="0" smtClean="0">
                <a:solidFill>
                  <a:schemeClr val="bg1"/>
                </a:solidFill>
                <a:latin typeface="Arial" panose="020B0604020202020204" pitchFamily="34" charset="0"/>
                <a:cs typeface="Arial" panose="020B0604020202020204" pitchFamily="34" charset="0"/>
              </a:rPr>
              <a:t>Learning </a:t>
            </a:r>
            <a:r>
              <a:rPr lang="en-US" sz="8000" dirty="0">
                <a:solidFill>
                  <a:schemeClr val="bg1"/>
                </a:solidFill>
                <a:latin typeface="Arial" panose="020B0604020202020204" pitchFamily="34" charset="0"/>
                <a:cs typeface="Arial" panose="020B0604020202020204" pitchFamily="34" charset="0"/>
              </a:rPr>
              <a:t>Center for DSPs and </a:t>
            </a:r>
            <a:r>
              <a:rPr lang="en-US" sz="8000" dirty="0" smtClean="0">
                <a:solidFill>
                  <a:schemeClr val="bg1"/>
                </a:solidFill>
                <a:latin typeface="Arial" panose="020B0604020202020204" pitchFamily="34" charset="0"/>
                <a:cs typeface="Arial" panose="020B0604020202020204" pitchFamily="34" charset="0"/>
              </a:rPr>
              <a:t>Managers</a:t>
            </a:r>
            <a:endParaRPr lang="en-US" sz="7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002236"/>
      </p:ext>
    </p:extLst>
  </p:cSld>
  <p:clrMapOvr>
    <a:masterClrMapping/>
  </p:clrMapOvr>
</p:sld>
</file>

<file path=ppt/theme/theme1.xml><?xml version="1.0" encoding="utf-8"?>
<a:theme xmlns:a="http://schemas.openxmlformats.org/drawingml/2006/main" name="Poster Template 36x48 M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4A8E1BA9F8748B04D61026E015E75" ma:contentTypeVersion="4" ma:contentTypeDescription="Create a new document." ma:contentTypeScope="" ma:versionID="01b5f42df673d579316dbea525621913">
  <xsd:schema xmlns:xsd="http://www.w3.org/2001/XMLSchema" xmlns:xs="http://www.w3.org/2001/XMLSchema" xmlns:p="http://schemas.microsoft.com/office/2006/metadata/properties" xmlns:ns2="http://schemas.microsoft.com/sharepoint/v4" targetNamespace="http://schemas.microsoft.com/office/2006/metadata/properties" ma:root="true" ma:fieldsID="23c11eee0d542004c4a7d729835418c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574729AF-4AAD-4716-BAB7-92025273C9DD}"/>
</file>

<file path=customXml/itemProps2.xml><?xml version="1.0" encoding="utf-8"?>
<ds:datastoreItem xmlns:ds="http://schemas.openxmlformats.org/officeDocument/2006/customXml" ds:itemID="{55BD01AE-F995-4E05-A903-794210315851}"/>
</file>

<file path=customXml/itemProps3.xml><?xml version="1.0" encoding="utf-8"?>
<ds:datastoreItem xmlns:ds="http://schemas.openxmlformats.org/officeDocument/2006/customXml" ds:itemID="{2C56D97D-9CD5-426D-B08F-20D40C4632A8}"/>
</file>

<file path=docProps/app.xml><?xml version="1.0" encoding="utf-8"?>
<Properties xmlns="http://schemas.openxmlformats.org/officeDocument/2006/extended-properties" xmlns:vt="http://schemas.openxmlformats.org/officeDocument/2006/docPropsVTypes">
  <Template>Poster_Template_48x36_Med</Template>
  <TotalTime>16570</TotalTime>
  <Words>792</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Poster Template 36x48 Med</vt:lpstr>
      <vt:lpstr>PowerPoint Presentation</vt:lpstr>
    </vt:vector>
  </TitlesOfParts>
  <Manager/>
  <Company>State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Bland, Cara</dc:creator>
  <cp:keywords/>
  <dc:description>42 x 58 template</dc:description>
  <cp:lastModifiedBy>Deppeler, Kathleen</cp:lastModifiedBy>
  <cp:revision>60</cp:revision>
  <cp:lastPrinted>2020-02-29T17:14:24Z</cp:lastPrinted>
  <dcterms:created xsi:type="dcterms:W3CDTF">2020-01-06T17:11:32Z</dcterms:created>
  <dcterms:modified xsi:type="dcterms:W3CDTF">2020-03-09T18:02:26Z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sion">
    <vt:lpwstr>Marketing and Communications</vt:lpwstr>
  </property>
  <property fmtid="{D5CDD505-2E9C-101B-9397-08002B2CF9AE}" pid="3" name="ContentTypeId">
    <vt:lpwstr>0x0101000324A8E1BA9F8748B04D61026E015E75</vt:lpwstr>
  </property>
</Properties>
</file>