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4"/>
  </p:sldMasterIdLst>
  <p:notesMasterIdLst>
    <p:notesMasterId r:id="rId6"/>
  </p:notesMasterIdLst>
  <p:sldIdLst>
    <p:sldId id="258" r:id="rId5"/>
  </p:sldIdLst>
  <p:sldSz cx="43891200" cy="32918400"/>
  <p:notesSz cx="9144000" cy="6858000"/>
  <p:defaultTextStyle>
    <a:defPPr>
      <a:defRPr lang="en-US"/>
    </a:defPPr>
    <a:lvl1pPr marL="0" algn="l" defTabSz="3686677" rtl="0" eaLnBrk="1" latinLnBrk="0" hangingPunct="1">
      <a:defRPr sz="7300" kern="1200">
        <a:solidFill>
          <a:schemeClr val="tx1"/>
        </a:solidFill>
        <a:latin typeface="+mn-lt"/>
        <a:ea typeface="+mn-ea"/>
        <a:cs typeface="+mn-cs"/>
      </a:defRPr>
    </a:lvl1pPr>
    <a:lvl2pPr marL="1843338" algn="l" defTabSz="3686677" rtl="0" eaLnBrk="1" latinLnBrk="0" hangingPunct="1">
      <a:defRPr sz="7300" kern="1200">
        <a:solidFill>
          <a:schemeClr val="tx1"/>
        </a:solidFill>
        <a:latin typeface="+mn-lt"/>
        <a:ea typeface="+mn-ea"/>
        <a:cs typeface="+mn-cs"/>
      </a:defRPr>
    </a:lvl2pPr>
    <a:lvl3pPr marL="3686677" algn="l" defTabSz="3686677" rtl="0" eaLnBrk="1" latinLnBrk="0" hangingPunct="1">
      <a:defRPr sz="7300" kern="1200">
        <a:solidFill>
          <a:schemeClr val="tx1"/>
        </a:solidFill>
        <a:latin typeface="+mn-lt"/>
        <a:ea typeface="+mn-ea"/>
        <a:cs typeface="+mn-cs"/>
      </a:defRPr>
    </a:lvl3pPr>
    <a:lvl4pPr marL="5530014" algn="l" defTabSz="3686677" rtl="0" eaLnBrk="1" latinLnBrk="0" hangingPunct="1">
      <a:defRPr sz="7300" kern="1200">
        <a:solidFill>
          <a:schemeClr val="tx1"/>
        </a:solidFill>
        <a:latin typeface="+mn-lt"/>
        <a:ea typeface="+mn-ea"/>
        <a:cs typeface="+mn-cs"/>
      </a:defRPr>
    </a:lvl4pPr>
    <a:lvl5pPr marL="7373353" algn="l" defTabSz="3686677" rtl="0" eaLnBrk="1" latinLnBrk="0" hangingPunct="1">
      <a:defRPr sz="7300" kern="1200">
        <a:solidFill>
          <a:schemeClr val="tx1"/>
        </a:solidFill>
        <a:latin typeface="+mn-lt"/>
        <a:ea typeface="+mn-ea"/>
        <a:cs typeface="+mn-cs"/>
      </a:defRPr>
    </a:lvl5pPr>
    <a:lvl6pPr marL="9216691" algn="l" defTabSz="3686677" rtl="0" eaLnBrk="1" latinLnBrk="0" hangingPunct="1">
      <a:defRPr sz="7300" kern="1200">
        <a:solidFill>
          <a:schemeClr val="tx1"/>
        </a:solidFill>
        <a:latin typeface="+mn-lt"/>
        <a:ea typeface="+mn-ea"/>
        <a:cs typeface="+mn-cs"/>
      </a:defRPr>
    </a:lvl6pPr>
    <a:lvl7pPr marL="11060030" algn="l" defTabSz="3686677" rtl="0" eaLnBrk="1" latinLnBrk="0" hangingPunct="1">
      <a:defRPr sz="7300" kern="1200">
        <a:solidFill>
          <a:schemeClr val="tx1"/>
        </a:solidFill>
        <a:latin typeface="+mn-lt"/>
        <a:ea typeface="+mn-ea"/>
        <a:cs typeface="+mn-cs"/>
      </a:defRPr>
    </a:lvl7pPr>
    <a:lvl8pPr marL="12903368" algn="l" defTabSz="3686677" rtl="0" eaLnBrk="1" latinLnBrk="0" hangingPunct="1">
      <a:defRPr sz="7300" kern="1200">
        <a:solidFill>
          <a:schemeClr val="tx1"/>
        </a:solidFill>
        <a:latin typeface="+mn-lt"/>
        <a:ea typeface="+mn-ea"/>
        <a:cs typeface="+mn-cs"/>
      </a:defRPr>
    </a:lvl8pPr>
    <a:lvl9pPr marL="14746705" algn="l" defTabSz="3686677" rtl="0" eaLnBrk="1" latinLnBrk="0" hangingPunct="1">
      <a:defRPr sz="7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0CED6"/>
    <a:srgbClr val="425563"/>
    <a:srgbClr val="7A81FF"/>
    <a:srgbClr val="FF40FF"/>
    <a:srgbClr val="FAF14B"/>
    <a:srgbClr val="5E00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D7AF0F-4D2F-4F30-BF39-C42757FA983E}" v="1" dt="2020-03-03T16:02:04.002"/>
  </p1510:revLst>
</p1510:revInfo>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8" autoAdjust="0"/>
    <p:restoredTop sz="86429"/>
  </p:normalViewPr>
  <p:slideViewPr>
    <p:cSldViewPr snapToGrid="0" snapToObjects="1">
      <p:cViewPr varScale="1">
        <p:scale>
          <a:sx n="15" d="100"/>
          <a:sy n="15" d="100"/>
        </p:scale>
        <p:origin x="1482" y="132"/>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Goode" userId="f1fc48d0-ba5e-405b-be88-f79f24475d5e" providerId="ADAL" clId="{4BD7AF0F-4D2F-4F30-BF39-C42757FA983E}"/>
    <pc:docChg chg="modSld">
      <pc:chgData name="Michelle Goode" userId="f1fc48d0-ba5e-405b-be88-f79f24475d5e" providerId="ADAL" clId="{4BD7AF0F-4D2F-4F30-BF39-C42757FA983E}" dt="2020-03-03T16:02:50.547" v="1" actId="255"/>
      <pc:docMkLst>
        <pc:docMk/>
      </pc:docMkLst>
      <pc:sldChg chg="modSp">
        <pc:chgData name="Michelle Goode" userId="f1fc48d0-ba5e-405b-be88-f79f24475d5e" providerId="ADAL" clId="{4BD7AF0F-4D2F-4F30-BF39-C42757FA983E}" dt="2020-03-03T16:02:50.547" v="1" actId="255"/>
        <pc:sldMkLst>
          <pc:docMk/>
          <pc:sldMk cId="3964181258" sldId="258"/>
        </pc:sldMkLst>
        <pc:spChg chg="mod">
          <ac:chgData name="Michelle Goode" userId="f1fc48d0-ba5e-405b-be88-f79f24475d5e" providerId="ADAL" clId="{4BD7AF0F-4D2F-4F30-BF39-C42757FA983E}" dt="2020-03-03T16:02:24.528" v="0" actId="255"/>
          <ac:spMkLst>
            <pc:docMk/>
            <pc:sldMk cId="3964181258" sldId="258"/>
            <ac:spMk id="4" creationId="{00000000-0000-0000-0000-000000000000}"/>
          </ac:spMkLst>
        </pc:spChg>
        <pc:spChg chg="mod">
          <ac:chgData name="Michelle Goode" userId="f1fc48d0-ba5e-405b-be88-f79f24475d5e" providerId="ADAL" clId="{4BD7AF0F-4D2F-4F30-BF39-C42757FA983E}" dt="2020-03-03T16:02:50.547" v="1" actId="255"/>
          <ac:spMkLst>
            <pc:docMk/>
            <pc:sldMk cId="3964181258" sldId="258"/>
            <ac:spMk id="19" creationId="{5B8B2BCB-A734-4BA6-B92B-D81AC388222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t>Gender of Population</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BFEBF3DD-24B8-9D40-ABEB-B4A0E772B6FC}" type="datetimeFigureOut">
              <a:rPr lang="en-US" smtClean="0"/>
              <a:t>3/3/2020</a:t>
            </a:fld>
            <a:endParaRPr lang="en-US"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EA5C634-AB7C-E047-B961-FC16FF4C0ED5}" type="slidenum">
              <a:rPr lang="en-US" smtClean="0"/>
              <a:t>‹#›</a:t>
            </a:fld>
            <a:endParaRPr lang="en-US" dirty="0"/>
          </a:p>
        </p:txBody>
      </p:sp>
    </p:spTree>
    <p:extLst>
      <p:ext uri="{BB962C8B-B14F-4D97-AF65-F5344CB8AC3E}">
        <p14:creationId xmlns:p14="http://schemas.microsoft.com/office/powerpoint/2010/main" val="1827934505"/>
      </p:ext>
    </p:extLst>
  </p:cSld>
  <p:clrMap bg1="lt1" tx1="dk1" bg2="lt2" tx2="dk2" accent1="accent1" accent2="accent2" accent3="accent3" accent4="accent4" accent5="accent5" accent6="accent6" hlink="hlink" folHlink="folHlink"/>
  <p:notesStyle>
    <a:lvl1pPr marL="0" algn="l" defTabSz="3686677" rtl="0" eaLnBrk="1" latinLnBrk="0" hangingPunct="1">
      <a:defRPr sz="4800" kern="1200">
        <a:solidFill>
          <a:schemeClr val="tx1"/>
        </a:solidFill>
        <a:latin typeface="+mn-lt"/>
        <a:ea typeface="+mn-ea"/>
        <a:cs typeface="+mn-cs"/>
      </a:defRPr>
    </a:lvl1pPr>
    <a:lvl2pPr marL="1843338" algn="l" defTabSz="3686677" rtl="0" eaLnBrk="1" latinLnBrk="0" hangingPunct="1">
      <a:defRPr sz="4800" kern="1200">
        <a:solidFill>
          <a:schemeClr val="tx1"/>
        </a:solidFill>
        <a:latin typeface="+mn-lt"/>
        <a:ea typeface="+mn-ea"/>
        <a:cs typeface="+mn-cs"/>
      </a:defRPr>
    </a:lvl2pPr>
    <a:lvl3pPr marL="3686677" algn="l" defTabSz="3686677" rtl="0" eaLnBrk="1" latinLnBrk="0" hangingPunct="1">
      <a:defRPr sz="4800" kern="1200">
        <a:solidFill>
          <a:schemeClr val="tx1"/>
        </a:solidFill>
        <a:latin typeface="+mn-lt"/>
        <a:ea typeface="+mn-ea"/>
        <a:cs typeface="+mn-cs"/>
      </a:defRPr>
    </a:lvl3pPr>
    <a:lvl4pPr marL="5530014" algn="l" defTabSz="3686677" rtl="0" eaLnBrk="1" latinLnBrk="0" hangingPunct="1">
      <a:defRPr sz="4800" kern="1200">
        <a:solidFill>
          <a:schemeClr val="tx1"/>
        </a:solidFill>
        <a:latin typeface="+mn-lt"/>
        <a:ea typeface="+mn-ea"/>
        <a:cs typeface="+mn-cs"/>
      </a:defRPr>
    </a:lvl4pPr>
    <a:lvl5pPr marL="7373353" algn="l" defTabSz="3686677" rtl="0" eaLnBrk="1" latinLnBrk="0" hangingPunct="1">
      <a:defRPr sz="4800" kern="1200">
        <a:solidFill>
          <a:schemeClr val="tx1"/>
        </a:solidFill>
        <a:latin typeface="+mn-lt"/>
        <a:ea typeface="+mn-ea"/>
        <a:cs typeface="+mn-cs"/>
      </a:defRPr>
    </a:lvl5pPr>
    <a:lvl6pPr marL="9216691" algn="l" defTabSz="3686677" rtl="0" eaLnBrk="1" latinLnBrk="0" hangingPunct="1">
      <a:defRPr sz="4800" kern="1200">
        <a:solidFill>
          <a:schemeClr val="tx1"/>
        </a:solidFill>
        <a:latin typeface="+mn-lt"/>
        <a:ea typeface="+mn-ea"/>
        <a:cs typeface="+mn-cs"/>
      </a:defRPr>
    </a:lvl6pPr>
    <a:lvl7pPr marL="11060030" algn="l" defTabSz="3686677" rtl="0" eaLnBrk="1" latinLnBrk="0" hangingPunct="1">
      <a:defRPr sz="4800" kern="1200">
        <a:solidFill>
          <a:schemeClr val="tx1"/>
        </a:solidFill>
        <a:latin typeface="+mn-lt"/>
        <a:ea typeface="+mn-ea"/>
        <a:cs typeface="+mn-cs"/>
      </a:defRPr>
    </a:lvl7pPr>
    <a:lvl8pPr marL="12903368" algn="l" defTabSz="3686677" rtl="0" eaLnBrk="1" latinLnBrk="0" hangingPunct="1">
      <a:defRPr sz="4800" kern="1200">
        <a:solidFill>
          <a:schemeClr val="tx1"/>
        </a:solidFill>
        <a:latin typeface="+mn-lt"/>
        <a:ea typeface="+mn-ea"/>
        <a:cs typeface="+mn-cs"/>
      </a:defRPr>
    </a:lvl8pPr>
    <a:lvl9pPr marL="14746705" algn="l" defTabSz="3686677" rtl="0" eaLnBrk="1" latinLnBrk="0" hangingPunct="1">
      <a:defRPr sz="4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5570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6581599"/>
      </p:ext>
    </p:extLst>
  </p:cSld>
  <p:clrMap bg1="lt1" tx1="dk1" bg2="lt2" tx2="dk2" accent1="accent1" accent2="accent2" accent3="accent3" accent4="accent4" accent5="accent5" accent6="accent6" hlink="hlink" folHlink="folHlink"/>
  <p:sldLayoutIdLst>
    <p:sldLayoutId id="2147483684" r:id="rId1"/>
  </p:sldLayoutIdLst>
  <p:txStyles>
    <p:titleStyle>
      <a:lvl1pPr algn="ctr" defTabSz="391866" rtl="0" eaLnBrk="1" latinLnBrk="0" hangingPunct="1">
        <a:spcBef>
          <a:spcPct val="0"/>
        </a:spcBef>
        <a:buNone/>
        <a:defRPr sz="3800" kern="1200">
          <a:solidFill>
            <a:schemeClr val="tx1"/>
          </a:solidFill>
          <a:latin typeface="+mj-lt"/>
          <a:ea typeface="+mj-ea"/>
          <a:cs typeface="+mj-cs"/>
        </a:defRPr>
      </a:lvl1pPr>
    </p:titleStyle>
    <p:bodyStyle>
      <a:lvl1pPr marL="293900" indent="-293900" algn="l" defTabSz="391866" rtl="0" eaLnBrk="1" latinLnBrk="0" hangingPunct="1">
        <a:spcBef>
          <a:spcPct val="20000"/>
        </a:spcBef>
        <a:buFont typeface="Arial"/>
        <a:buChar char="•"/>
        <a:defRPr sz="2700" kern="1200">
          <a:solidFill>
            <a:schemeClr val="tx1"/>
          </a:solidFill>
          <a:latin typeface="+mn-lt"/>
          <a:ea typeface="+mn-ea"/>
          <a:cs typeface="+mn-cs"/>
        </a:defRPr>
      </a:lvl1pPr>
      <a:lvl2pPr marL="636782" indent="-244916" algn="l" defTabSz="391866" rtl="0" eaLnBrk="1" latinLnBrk="0" hangingPunct="1">
        <a:spcBef>
          <a:spcPct val="20000"/>
        </a:spcBef>
        <a:buFont typeface="Arial"/>
        <a:buChar char="–"/>
        <a:defRPr sz="2400" kern="1200">
          <a:solidFill>
            <a:schemeClr val="tx1"/>
          </a:solidFill>
          <a:latin typeface="+mn-lt"/>
          <a:ea typeface="+mn-ea"/>
          <a:cs typeface="+mn-cs"/>
        </a:defRPr>
      </a:lvl2pPr>
      <a:lvl3pPr marL="979665" indent="-195933" algn="l" defTabSz="391866" rtl="0" eaLnBrk="1" latinLnBrk="0" hangingPunct="1">
        <a:spcBef>
          <a:spcPct val="20000"/>
        </a:spcBef>
        <a:buFont typeface="Arial"/>
        <a:buChar char="•"/>
        <a:defRPr sz="2100" kern="1200">
          <a:solidFill>
            <a:schemeClr val="tx1"/>
          </a:solidFill>
          <a:latin typeface="+mn-lt"/>
          <a:ea typeface="+mn-ea"/>
          <a:cs typeface="+mn-cs"/>
        </a:defRPr>
      </a:lvl3pPr>
      <a:lvl4pPr marL="1371531" indent="-195933" algn="l" defTabSz="391866" rtl="0" eaLnBrk="1" latinLnBrk="0" hangingPunct="1">
        <a:spcBef>
          <a:spcPct val="20000"/>
        </a:spcBef>
        <a:buFont typeface="Arial"/>
        <a:buChar char="–"/>
        <a:defRPr sz="1700" kern="1200">
          <a:solidFill>
            <a:schemeClr val="tx1"/>
          </a:solidFill>
          <a:latin typeface="+mn-lt"/>
          <a:ea typeface="+mn-ea"/>
          <a:cs typeface="+mn-cs"/>
        </a:defRPr>
      </a:lvl4pPr>
      <a:lvl5pPr marL="1763398" indent="-195933" algn="l" defTabSz="391866" rtl="0" eaLnBrk="1" latinLnBrk="0" hangingPunct="1">
        <a:spcBef>
          <a:spcPct val="20000"/>
        </a:spcBef>
        <a:buFont typeface="Arial"/>
        <a:buChar char="»"/>
        <a:defRPr sz="1700" kern="1200">
          <a:solidFill>
            <a:schemeClr val="tx1"/>
          </a:solidFill>
          <a:latin typeface="+mn-lt"/>
          <a:ea typeface="+mn-ea"/>
          <a:cs typeface="+mn-cs"/>
        </a:defRPr>
      </a:lvl5pPr>
      <a:lvl6pPr marL="2155264" indent="-195933" algn="l" defTabSz="391866" rtl="0" eaLnBrk="1" latinLnBrk="0" hangingPunct="1">
        <a:spcBef>
          <a:spcPct val="20000"/>
        </a:spcBef>
        <a:buFont typeface="Arial"/>
        <a:buChar char="•"/>
        <a:defRPr sz="1700" kern="1200">
          <a:solidFill>
            <a:schemeClr val="tx1"/>
          </a:solidFill>
          <a:latin typeface="+mn-lt"/>
          <a:ea typeface="+mn-ea"/>
          <a:cs typeface="+mn-cs"/>
        </a:defRPr>
      </a:lvl6pPr>
      <a:lvl7pPr marL="2547130" indent="-195933" algn="l" defTabSz="391866" rtl="0" eaLnBrk="1" latinLnBrk="0" hangingPunct="1">
        <a:spcBef>
          <a:spcPct val="20000"/>
        </a:spcBef>
        <a:buFont typeface="Arial"/>
        <a:buChar char="•"/>
        <a:defRPr sz="1700" kern="1200">
          <a:solidFill>
            <a:schemeClr val="tx1"/>
          </a:solidFill>
          <a:latin typeface="+mn-lt"/>
          <a:ea typeface="+mn-ea"/>
          <a:cs typeface="+mn-cs"/>
        </a:defRPr>
      </a:lvl7pPr>
      <a:lvl8pPr marL="2938996" indent="-195933" algn="l" defTabSz="391866" rtl="0" eaLnBrk="1" latinLnBrk="0" hangingPunct="1">
        <a:spcBef>
          <a:spcPct val="20000"/>
        </a:spcBef>
        <a:buFont typeface="Arial"/>
        <a:buChar char="•"/>
        <a:defRPr sz="1700" kern="1200">
          <a:solidFill>
            <a:schemeClr val="tx1"/>
          </a:solidFill>
          <a:latin typeface="+mn-lt"/>
          <a:ea typeface="+mn-ea"/>
          <a:cs typeface="+mn-cs"/>
        </a:defRPr>
      </a:lvl8pPr>
      <a:lvl9pPr marL="3330862" indent="-195933" algn="l" defTabSz="39186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91866" rtl="0" eaLnBrk="1" latinLnBrk="0" hangingPunct="1">
        <a:defRPr sz="1500" kern="1200">
          <a:solidFill>
            <a:schemeClr val="tx1"/>
          </a:solidFill>
          <a:latin typeface="+mn-lt"/>
          <a:ea typeface="+mn-ea"/>
          <a:cs typeface="+mn-cs"/>
        </a:defRPr>
      </a:lvl1pPr>
      <a:lvl2pPr marL="391866" algn="l" defTabSz="391866" rtl="0" eaLnBrk="1" latinLnBrk="0" hangingPunct="1">
        <a:defRPr sz="1500" kern="1200">
          <a:solidFill>
            <a:schemeClr val="tx1"/>
          </a:solidFill>
          <a:latin typeface="+mn-lt"/>
          <a:ea typeface="+mn-ea"/>
          <a:cs typeface="+mn-cs"/>
        </a:defRPr>
      </a:lvl2pPr>
      <a:lvl3pPr marL="783732" algn="l" defTabSz="391866" rtl="0" eaLnBrk="1" latinLnBrk="0" hangingPunct="1">
        <a:defRPr sz="1500" kern="1200">
          <a:solidFill>
            <a:schemeClr val="tx1"/>
          </a:solidFill>
          <a:latin typeface="+mn-lt"/>
          <a:ea typeface="+mn-ea"/>
          <a:cs typeface="+mn-cs"/>
        </a:defRPr>
      </a:lvl3pPr>
      <a:lvl4pPr marL="1175598" algn="l" defTabSz="391866" rtl="0" eaLnBrk="1" latinLnBrk="0" hangingPunct="1">
        <a:defRPr sz="1500" kern="1200">
          <a:solidFill>
            <a:schemeClr val="tx1"/>
          </a:solidFill>
          <a:latin typeface="+mn-lt"/>
          <a:ea typeface="+mn-ea"/>
          <a:cs typeface="+mn-cs"/>
        </a:defRPr>
      </a:lvl4pPr>
      <a:lvl5pPr marL="1567464" algn="l" defTabSz="391866" rtl="0" eaLnBrk="1" latinLnBrk="0" hangingPunct="1">
        <a:defRPr sz="1500" kern="1200">
          <a:solidFill>
            <a:schemeClr val="tx1"/>
          </a:solidFill>
          <a:latin typeface="+mn-lt"/>
          <a:ea typeface="+mn-ea"/>
          <a:cs typeface="+mn-cs"/>
        </a:defRPr>
      </a:lvl5pPr>
      <a:lvl6pPr marL="1959331" algn="l" defTabSz="391866" rtl="0" eaLnBrk="1" latinLnBrk="0" hangingPunct="1">
        <a:defRPr sz="1500" kern="1200">
          <a:solidFill>
            <a:schemeClr val="tx1"/>
          </a:solidFill>
          <a:latin typeface="+mn-lt"/>
          <a:ea typeface="+mn-ea"/>
          <a:cs typeface="+mn-cs"/>
        </a:defRPr>
      </a:lvl6pPr>
      <a:lvl7pPr marL="2351197" algn="l" defTabSz="391866" rtl="0" eaLnBrk="1" latinLnBrk="0" hangingPunct="1">
        <a:defRPr sz="1500" kern="1200">
          <a:solidFill>
            <a:schemeClr val="tx1"/>
          </a:solidFill>
          <a:latin typeface="+mn-lt"/>
          <a:ea typeface="+mn-ea"/>
          <a:cs typeface="+mn-cs"/>
        </a:defRPr>
      </a:lvl7pPr>
      <a:lvl8pPr marL="2743063" algn="l" defTabSz="391866" rtl="0" eaLnBrk="1" latinLnBrk="0" hangingPunct="1">
        <a:defRPr sz="1500" kern="1200">
          <a:solidFill>
            <a:schemeClr val="tx1"/>
          </a:solidFill>
          <a:latin typeface="+mn-lt"/>
          <a:ea typeface="+mn-ea"/>
          <a:cs typeface="+mn-cs"/>
        </a:defRPr>
      </a:lvl8pPr>
      <a:lvl9pPr marL="3134929" algn="l" defTabSz="39186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chart" Target="../charts/char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flipH="1">
            <a:off x="979716" y="29848629"/>
            <a:ext cx="42127713" cy="0"/>
          </a:xfrm>
          <a:prstGeom prst="line">
            <a:avLst/>
          </a:prstGeom>
          <a:ln w="28575" cmpd="sng">
            <a:solidFill>
              <a:srgbClr val="5E0009"/>
            </a:solidFill>
          </a:ln>
          <a:effectLst/>
        </p:spPr>
        <p:style>
          <a:lnRef idx="2">
            <a:schemeClr val="accent1"/>
          </a:lnRef>
          <a:fillRef idx="0">
            <a:schemeClr val="accent1"/>
          </a:fillRef>
          <a:effectRef idx="1">
            <a:schemeClr val="accent1"/>
          </a:effectRef>
          <a:fontRef idx="minor">
            <a:schemeClr val="tx1"/>
          </a:fontRef>
        </p:style>
      </p:cxnSp>
      <p:sp>
        <p:nvSpPr>
          <p:cNvPr id="43" name="Rectangle 42"/>
          <p:cNvSpPr/>
          <p:nvPr/>
        </p:nvSpPr>
        <p:spPr>
          <a:xfrm>
            <a:off x="979714" y="5003074"/>
            <a:ext cx="9993086" cy="24453669"/>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4" name="Rectangle 43"/>
          <p:cNvSpPr/>
          <p:nvPr/>
        </p:nvSpPr>
        <p:spPr>
          <a:xfrm>
            <a:off x="11691257" y="5003074"/>
            <a:ext cx="20106983" cy="15283543"/>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6" name="Rectangle 45"/>
          <p:cNvSpPr/>
          <p:nvPr/>
        </p:nvSpPr>
        <p:spPr>
          <a:xfrm>
            <a:off x="32395886" y="5003074"/>
            <a:ext cx="10711543" cy="24388355"/>
          </a:xfrm>
          <a:prstGeom prst="rect">
            <a:avLst/>
          </a:prstGeom>
          <a:no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7" name="Snip Single Corner Rectangle 46"/>
          <p:cNvSpPr/>
          <p:nvPr/>
        </p:nvSpPr>
        <p:spPr>
          <a:xfrm flipH="1">
            <a:off x="978432" y="4343400"/>
            <a:ext cx="9994367"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48" name="Snip Single Corner Rectangle 47"/>
          <p:cNvSpPr/>
          <p:nvPr/>
        </p:nvSpPr>
        <p:spPr>
          <a:xfrm flipH="1">
            <a:off x="11691256" y="4343400"/>
            <a:ext cx="20106984"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50" name="Snip Single Corner Rectangle 49"/>
          <p:cNvSpPr/>
          <p:nvPr/>
        </p:nvSpPr>
        <p:spPr>
          <a:xfrm flipH="1">
            <a:off x="32395886" y="4343400"/>
            <a:ext cx="10711543" cy="1724297"/>
          </a:xfrm>
          <a:prstGeom prst="snip1Rect">
            <a:avLst/>
          </a:prstGeom>
          <a:solidFill>
            <a:srgbClr val="00B050"/>
          </a:solidFill>
          <a:ln w="76200">
            <a:solidFill>
              <a:srgbClr val="5E0009"/>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51" name="Snip Single Corner Rectangle 50"/>
          <p:cNvSpPr/>
          <p:nvPr/>
        </p:nvSpPr>
        <p:spPr>
          <a:xfrm flipH="1">
            <a:off x="914400" y="574766"/>
            <a:ext cx="42127714" cy="3213463"/>
          </a:xfrm>
          <a:prstGeom prst="snip1Rect">
            <a:avLst/>
          </a:prstGeom>
          <a:noFill/>
          <a:ln w="76200">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grpSp>
        <p:nvGrpSpPr>
          <p:cNvPr id="52" name="Group 51"/>
          <p:cNvGrpSpPr/>
          <p:nvPr/>
        </p:nvGrpSpPr>
        <p:grpSpPr>
          <a:xfrm>
            <a:off x="2018402" y="-8124"/>
            <a:ext cx="3668585" cy="2201150"/>
            <a:chOff x="1795622" y="2672712"/>
            <a:chExt cx="4280016" cy="2568008"/>
          </a:xfrm>
          <a:solidFill>
            <a:srgbClr val="5E0009"/>
          </a:solidFill>
        </p:grpSpPr>
        <p:sp>
          <p:nvSpPr>
            <p:cNvPr id="53" name="Rectangle 52"/>
            <p:cNvSpPr/>
            <p:nvPr userDrawn="1"/>
          </p:nvSpPr>
          <p:spPr>
            <a:xfrm>
              <a:off x="5222169" y="2672712"/>
              <a:ext cx="853469" cy="2568008"/>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userDrawn="1"/>
          </p:nvSpPr>
          <p:spPr>
            <a:xfrm>
              <a:off x="3506720" y="2672712"/>
              <a:ext cx="853469" cy="2568008"/>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userDrawn="1"/>
          </p:nvSpPr>
          <p:spPr>
            <a:xfrm>
              <a:off x="1795622" y="2672712"/>
              <a:ext cx="853469" cy="2568008"/>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extBox 1"/>
          <p:cNvSpPr txBox="1"/>
          <p:nvPr/>
        </p:nvSpPr>
        <p:spPr>
          <a:xfrm>
            <a:off x="1175657" y="4607278"/>
            <a:ext cx="9666514" cy="1187135"/>
          </a:xfrm>
          <a:prstGeom prst="rect">
            <a:avLst/>
          </a:prstGeom>
          <a:noFill/>
        </p:spPr>
        <p:txBody>
          <a:bodyPr wrap="square" lIns="78373" tIns="39187" rIns="78373" bIns="39187" rtlCol="0">
            <a:spAutoFit/>
          </a:bodyPr>
          <a:lstStyle/>
          <a:p>
            <a:pPr algn="ctr"/>
            <a:r>
              <a:rPr lang="en-US" sz="7200" b="1" dirty="0">
                <a:solidFill>
                  <a:srgbClr val="FFFFFF"/>
                </a:solidFill>
                <a:latin typeface="Georgia"/>
                <a:cs typeface="Georgia"/>
              </a:rPr>
              <a:t>Agency Background</a:t>
            </a:r>
          </a:p>
        </p:txBody>
      </p:sp>
      <p:sp>
        <p:nvSpPr>
          <p:cNvPr id="3" name="TextBox 2"/>
          <p:cNvSpPr txBox="1"/>
          <p:nvPr/>
        </p:nvSpPr>
        <p:spPr>
          <a:xfrm>
            <a:off x="14778236" y="4483368"/>
            <a:ext cx="14254843" cy="2295131"/>
          </a:xfrm>
          <a:prstGeom prst="rect">
            <a:avLst/>
          </a:prstGeom>
          <a:noFill/>
        </p:spPr>
        <p:txBody>
          <a:bodyPr wrap="square" lIns="78373" tIns="39187" rIns="78373" bIns="39187" rtlCol="0">
            <a:spAutoFit/>
          </a:bodyPr>
          <a:lstStyle/>
          <a:p>
            <a:pPr algn="ctr"/>
            <a:r>
              <a:rPr lang="en-US" sz="7200" b="1" dirty="0" smtClean="0">
                <a:solidFill>
                  <a:srgbClr val="FFFFFF"/>
                </a:solidFill>
                <a:latin typeface="Georgia"/>
                <a:cs typeface="Georgia"/>
              </a:rPr>
              <a:t>Programming and Services</a:t>
            </a:r>
            <a:r>
              <a:rPr lang="en-US" sz="7200" b="1" dirty="0">
                <a:solidFill>
                  <a:srgbClr val="FFFFFF"/>
                </a:solidFill>
                <a:latin typeface="Georgia"/>
                <a:cs typeface="Georgia"/>
              </a:rPr>
              <a:t>	</a:t>
            </a:r>
          </a:p>
        </p:txBody>
      </p:sp>
      <p:sp>
        <p:nvSpPr>
          <p:cNvPr id="5" name="TextBox 4"/>
          <p:cNvSpPr txBox="1"/>
          <p:nvPr/>
        </p:nvSpPr>
        <p:spPr>
          <a:xfrm>
            <a:off x="32694819" y="4605300"/>
            <a:ext cx="9862457" cy="1187135"/>
          </a:xfrm>
          <a:prstGeom prst="rect">
            <a:avLst/>
          </a:prstGeom>
          <a:noFill/>
        </p:spPr>
        <p:txBody>
          <a:bodyPr wrap="square" lIns="78373" tIns="39187" rIns="78373" bIns="39187" rtlCol="0">
            <a:spAutoFit/>
          </a:bodyPr>
          <a:lstStyle/>
          <a:p>
            <a:pPr algn="ctr"/>
            <a:r>
              <a:rPr lang="en-US" sz="7200" b="1" dirty="0">
                <a:solidFill>
                  <a:srgbClr val="FFFFFF"/>
                </a:solidFill>
                <a:latin typeface="Georgia"/>
                <a:cs typeface="Georgia"/>
              </a:rPr>
              <a:t>Admission Criteria</a:t>
            </a:r>
          </a:p>
        </p:txBody>
      </p:sp>
      <p:sp>
        <p:nvSpPr>
          <p:cNvPr id="6" name="Snip Diagonal Corner Rectangle 5"/>
          <p:cNvSpPr/>
          <p:nvPr/>
        </p:nvSpPr>
        <p:spPr>
          <a:xfrm flipH="1">
            <a:off x="978432" y="22769574"/>
            <a:ext cx="9993086" cy="1724297"/>
          </a:xfrm>
          <a:prstGeom prst="snip2DiagRect">
            <a:avLst/>
          </a:prstGeom>
          <a:solidFill>
            <a:srgbClr val="00B050"/>
          </a:solidFill>
          <a:ln w="762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dirty="0"/>
          </a:p>
        </p:txBody>
      </p:sp>
      <p:sp>
        <p:nvSpPr>
          <p:cNvPr id="7" name="TextBox 6"/>
          <p:cNvSpPr txBox="1"/>
          <p:nvPr/>
        </p:nvSpPr>
        <p:spPr>
          <a:xfrm>
            <a:off x="1117599" y="23030386"/>
            <a:ext cx="9666514" cy="1187135"/>
          </a:xfrm>
          <a:prstGeom prst="rect">
            <a:avLst/>
          </a:prstGeom>
          <a:noFill/>
        </p:spPr>
        <p:txBody>
          <a:bodyPr wrap="square" lIns="78373" tIns="39187" rIns="78373" bIns="39187" rtlCol="0">
            <a:spAutoFit/>
          </a:bodyPr>
          <a:lstStyle/>
          <a:p>
            <a:pPr algn="ctr"/>
            <a:r>
              <a:rPr lang="en-US" sz="7200" b="1" dirty="0">
                <a:solidFill>
                  <a:srgbClr val="FFFFFF"/>
                </a:solidFill>
                <a:latin typeface="Georgia"/>
                <a:cs typeface="Georgia"/>
              </a:rPr>
              <a:t>Demographics</a:t>
            </a:r>
          </a:p>
        </p:txBody>
      </p:sp>
      <p:sp>
        <p:nvSpPr>
          <p:cNvPr id="11" name="Rectangle 10"/>
          <p:cNvSpPr/>
          <p:nvPr/>
        </p:nvSpPr>
        <p:spPr>
          <a:xfrm>
            <a:off x="11691257" y="21169086"/>
            <a:ext cx="20106983" cy="8222343"/>
          </a:xfrm>
          <a:prstGeom prst="rect">
            <a:avLst/>
          </a:prstGeom>
          <a:noFill/>
          <a:ln w="457200" cmpd="sng">
            <a:solidFill>
              <a:schemeClr val="bg2">
                <a:lumMod val="10000"/>
              </a:schemeClr>
            </a:solidFill>
            <a:miter lim="800000"/>
          </a:ln>
          <a:effectLst/>
        </p:spPr>
        <p:style>
          <a:lnRef idx="1">
            <a:schemeClr val="accent1"/>
          </a:lnRef>
          <a:fillRef idx="3">
            <a:schemeClr val="accent1"/>
          </a:fillRef>
          <a:effectRef idx="2">
            <a:schemeClr val="accent1"/>
          </a:effectRef>
          <a:fontRef idx="minor">
            <a:schemeClr val="lt1"/>
          </a:fontRef>
        </p:style>
        <p:txBody>
          <a:bodyPr lIns="78373" tIns="39187" rIns="78373" bIns="39187" rtlCol="0" anchor="ctr"/>
          <a:lstStyle/>
          <a:p>
            <a:pPr algn="ctr"/>
            <a:endParaRPr lang="en-US"/>
          </a:p>
        </p:txBody>
      </p:sp>
      <p:sp>
        <p:nvSpPr>
          <p:cNvPr id="15" name="TextBox 14"/>
          <p:cNvSpPr txBox="1"/>
          <p:nvPr/>
        </p:nvSpPr>
        <p:spPr>
          <a:xfrm>
            <a:off x="7158377" y="645128"/>
            <a:ext cx="29494563" cy="1200328"/>
          </a:xfrm>
          <a:prstGeom prst="rect">
            <a:avLst/>
          </a:prstGeom>
          <a:noFill/>
        </p:spPr>
        <p:txBody>
          <a:bodyPr wrap="square" lIns="78373" tIns="39187" rIns="78373" bIns="39187" rtlCol="0">
            <a:spAutoFit/>
          </a:bodyPr>
          <a:lstStyle/>
          <a:p>
            <a:pPr algn="ctr"/>
            <a:r>
              <a:rPr lang="en-US" b="1" dirty="0">
                <a:latin typeface="Arial"/>
                <a:cs typeface="Arial"/>
              </a:rPr>
              <a:t>ESOS Services</a:t>
            </a:r>
            <a:endParaRPr lang="en-US" dirty="0">
              <a:latin typeface="Arial"/>
              <a:cs typeface="Arial"/>
            </a:endParaRPr>
          </a:p>
        </p:txBody>
      </p:sp>
      <p:sp>
        <p:nvSpPr>
          <p:cNvPr id="16" name="TextBox 15"/>
          <p:cNvSpPr txBox="1"/>
          <p:nvPr/>
        </p:nvSpPr>
        <p:spPr>
          <a:xfrm>
            <a:off x="14928741" y="1952956"/>
            <a:ext cx="12997539" cy="791426"/>
          </a:xfrm>
          <a:prstGeom prst="rect">
            <a:avLst/>
          </a:prstGeom>
          <a:noFill/>
        </p:spPr>
        <p:txBody>
          <a:bodyPr wrap="square" lIns="78373" tIns="39187" rIns="78373" bIns="39187" rtlCol="0">
            <a:spAutoFit/>
          </a:bodyPr>
          <a:lstStyle/>
          <a:p>
            <a:pPr algn="ctr"/>
            <a:r>
              <a:rPr lang="en-US" sz="4600" b="1" dirty="0">
                <a:latin typeface="Arial"/>
                <a:cs typeface="Arial"/>
              </a:rPr>
              <a:t>Michelle Goode/Kim Bergmann</a:t>
            </a:r>
            <a:endParaRPr lang="en-US" sz="4600" dirty="0">
              <a:latin typeface="Arial"/>
              <a:cs typeface="Arial"/>
            </a:endParaRPr>
          </a:p>
        </p:txBody>
      </p:sp>
      <p:sp>
        <p:nvSpPr>
          <p:cNvPr id="17" name="TextBox 16"/>
          <p:cNvSpPr txBox="1"/>
          <p:nvPr/>
        </p:nvSpPr>
        <p:spPr>
          <a:xfrm>
            <a:off x="14928736" y="2698662"/>
            <a:ext cx="12997544" cy="553998"/>
          </a:xfrm>
          <a:prstGeom prst="rect">
            <a:avLst/>
          </a:prstGeom>
          <a:noFill/>
        </p:spPr>
        <p:txBody>
          <a:bodyPr wrap="square" lIns="78373" tIns="39187" rIns="78373" bIns="39187" rtlCol="0">
            <a:spAutoFit/>
          </a:bodyPr>
          <a:lstStyle/>
          <a:p>
            <a:pPr algn="ctr"/>
            <a:r>
              <a:rPr lang="en-US" sz="3100" dirty="0">
                <a:latin typeface="Arial"/>
                <a:cs typeface="Arial"/>
              </a:rPr>
              <a:t>PCS Behavioral Health</a:t>
            </a:r>
          </a:p>
        </p:txBody>
      </p:sp>
      <p:sp>
        <p:nvSpPr>
          <p:cNvPr id="20" name="Rectangle 19"/>
          <p:cNvSpPr/>
          <p:nvPr/>
        </p:nvSpPr>
        <p:spPr>
          <a:xfrm>
            <a:off x="2104085" y="5546161"/>
            <a:ext cx="8271069" cy="17484225"/>
          </a:xfrm>
          <a:prstGeom prst="rect">
            <a:avLst/>
          </a:prstGeom>
        </p:spPr>
        <p:txBody>
          <a:bodyPr wrap="square" lIns="78373" tIns="39187" rIns="78373" bIns="39187">
            <a:spAutoFit/>
          </a:bodyPr>
          <a:lstStyle/>
          <a:p>
            <a:pPr indent="786454">
              <a:lnSpc>
                <a:spcPct val="120000"/>
              </a:lnSpc>
            </a:pPr>
            <a:endParaRPr lang="en-US" sz="5400" dirty="0">
              <a:latin typeface="Arial"/>
              <a:cs typeface="Arial"/>
            </a:endParaRPr>
          </a:p>
          <a:p>
            <a:pPr indent="786454">
              <a:lnSpc>
                <a:spcPct val="120000"/>
              </a:lnSpc>
            </a:pPr>
            <a:r>
              <a:rPr lang="en-US" sz="5400" dirty="0"/>
              <a:t>We are an Enhanced Systems of Support (ESOS) program. We have partnered with the Missouri Department of Mental Health, Division of Developmental Disabilities, to deliver our services to children and adults with an Intellectual and Developmental Disability who also experience behavioral challenges that pose a risk to their safety and stability in the community.</a:t>
            </a:r>
          </a:p>
          <a:p>
            <a:pPr indent="786454">
              <a:lnSpc>
                <a:spcPct val="120000"/>
              </a:lnSpc>
            </a:pPr>
            <a:endParaRPr lang="en-US" sz="2700" dirty="0">
              <a:latin typeface="Arial"/>
              <a:cs typeface="Arial"/>
            </a:endParaRPr>
          </a:p>
        </p:txBody>
      </p:sp>
      <p:grpSp>
        <p:nvGrpSpPr>
          <p:cNvPr id="21" name="Group 20"/>
          <p:cNvGrpSpPr/>
          <p:nvPr/>
        </p:nvGrpSpPr>
        <p:grpSpPr>
          <a:xfrm>
            <a:off x="12461861" y="20980389"/>
            <a:ext cx="1722560" cy="1033535"/>
            <a:chOff x="14538838" y="24472836"/>
            <a:chExt cx="2009653" cy="1205791"/>
          </a:xfrm>
        </p:grpSpPr>
        <p:sp>
          <p:nvSpPr>
            <p:cNvPr id="22" name="Rectangle 21"/>
            <p:cNvSpPr/>
            <p:nvPr/>
          </p:nvSpPr>
          <p:spPr>
            <a:xfrm>
              <a:off x="14538838" y="24472836"/>
              <a:ext cx="404311" cy="1205791"/>
            </a:xfrm>
            <a:prstGeom prst="rect">
              <a:avLst/>
            </a:prstGeom>
            <a:solidFill>
              <a:srgbClr val="00B050"/>
            </a:solidFill>
            <a:ln>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15341509" y="24472836"/>
              <a:ext cx="404311" cy="1205791"/>
            </a:xfrm>
            <a:prstGeom prst="rect">
              <a:avLst/>
            </a:prstGeom>
            <a:solidFill>
              <a:srgbClr val="FFFF00"/>
            </a:solidFill>
            <a:ln>
              <a:solidFill>
                <a:srgbClr val="FFFF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16144180" y="24472836"/>
              <a:ext cx="404311" cy="1205791"/>
            </a:xfrm>
            <a:prstGeom prst="rect">
              <a:avLst/>
            </a:prstGeom>
            <a:solidFill>
              <a:srgbClr val="FF0000"/>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30" name="Straight Connector 29"/>
          <p:cNvCxnSpPr/>
          <p:nvPr/>
        </p:nvCxnSpPr>
        <p:spPr>
          <a:xfrm>
            <a:off x="12890994" y="25190642"/>
            <a:ext cx="9491872" cy="25074"/>
          </a:xfrm>
          <a:prstGeom prst="line">
            <a:avLst/>
          </a:prstGeom>
          <a:ln>
            <a:solidFill>
              <a:srgbClr val="5E0009"/>
            </a:solidFill>
          </a:ln>
          <a:effectLst/>
        </p:spPr>
        <p:style>
          <a:lnRef idx="2">
            <a:schemeClr val="accent1"/>
          </a:lnRef>
          <a:fillRef idx="0">
            <a:schemeClr val="accent1"/>
          </a:fillRef>
          <a:effectRef idx="1">
            <a:schemeClr val="accent1"/>
          </a:effectRef>
          <a:fontRef idx="minor">
            <a:schemeClr val="tx1"/>
          </a:fontRef>
        </p:style>
      </p:cxnSp>
      <p:sp>
        <p:nvSpPr>
          <p:cNvPr id="38" name="Shape 129"/>
          <p:cNvSpPr/>
          <p:nvPr/>
        </p:nvSpPr>
        <p:spPr>
          <a:xfrm>
            <a:off x="1884455" y="30053928"/>
            <a:ext cx="8132803" cy="2407940"/>
          </a:xfrm>
          <a:prstGeom prst="rect">
            <a:avLst/>
          </a:prstGeom>
          <a:ln w="12700">
            <a:miter lim="400000"/>
          </a:ln>
          <a:extLst>
            <a:ext uri="{C572A759-6A51-4108-AA02-DFA0A04FC94B}">
              <ma14:wrappingTextBoxFlag xmlns="" xmlns:ma14="http://schemas.microsoft.com/office/mac/drawingml/2011/main" val="1"/>
            </a:ext>
          </a:extLst>
        </p:spPr>
        <p:txBody>
          <a:bodyPr wrap="square" lIns="49326" tIns="49326" rIns="49326" bIns="49326">
            <a:spAutoFit/>
          </a:bodyPr>
          <a:lstStyle/>
          <a:p>
            <a:pPr algn="ctr" defTabSz="2909798">
              <a:defRPr sz="3200"/>
            </a:pPr>
            <a:r>
              <a:rPr lang="en-US" sz="3000" b="1" dirty="0"/>
              <a:t>Contact Information: </a:t>
            </a:r>
          </a:p>
          <a:p>
            <a:pPr algn="ctr" defTabSz="2909798">
              <a:defRPr sz="3200"/>
            </a:pPr>
            <a:r>
              <a:rPr lang="en-US" sz="2400" dirty="0"/>
              <a:t>Michelle Goode/314-925-0120</a:t>
            </a:r>
            <a:endParaRPr sz="2400" dirty="0"/>
          </a:p>
          <a:p>
            <a:pPr algn="ctr" defTabSz="2909798">
              <a:defRPr sz="3200"/>
            </a:pPr>
            <a:r>
              <a:rPr lang="en-US" sz="2400" dirty="0"/>
              <a:t>PCS Behavioral Health</a:t>
            </a:r>
            <a:endParaRPr sz="2400" dirty="0"/>
          </a:p>
          <a:p>
            <a:pPr algn="ctr" defTabSz="2909798">
              <a:defRPr sz="3200"/>
            </a:pPr>
            <a:r>
              <a:rPr lang="en-US" sz="2400" dirty="0"/>
              <a:t>1308 </a:t>
            </a:r>
            <a:r>
              <a:rPr lang="en-US" sz="2400" dirty="0" err="1"/>
              <a:t>Papin</a:t>
            </a:r>
            <a:r>
              <a:rPr lang="en-US" sz="2400" dirty="0"/>
              <a:t> St, St Louis Mo 63103</a:t>
            </a:r>
          </a:p>
          <a:p>
            <a:pPr algn="ctr" defTabSz="2909798">
              <a:defRPr sz="3200"/>
            </a:pPr>
            <a:r>
              <a:rPr lang="en-US" sz="2400" dirty="0"/>
              <a:t>Michelle.goode@personcenteredsupports.com</a:t>
            </a:r>
          </a:p>
          <a:p>
            <a:pPr algn="ctr" defTabSz="2909798">
              <a:defRPr sz="3200"/>
            </a:pPr>
            <a:r>
              <a:rPr lang="en-US" sz="2400" dirty="0"/>
              <a:t>314-925-0120</a:t>
            </a:r>
            <a:endParaRPr sz="24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74762" y="30116417"/>
            <a:ext cx="2562583" cy="2353003"/>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52940" y="30053928"/>
            <a:ext cx="3382349" cy="2525487"/>
          </a:xfrm>
          <a:prstGeom prst="rect">
            <a:avLst/>
          </a:prstGeom>
        </p:spPr>
      </p:pic>
      <p:pic>
        <p:nvPicPr>
          <p:cNvPr id="41" name="Picture 4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919892" y="30223410"/>
            <a:ext cx="10293575" cy="2115675"/>
          </a:xfrm>
          <a:prstGeom prst="rect">
            <a:avLst/>
          </a:prstGeom>
        </p:spPr>
      </p:pic>
      <p:graphicFrame>
        <p:nvGraphicFramePr>
          <p:cNvPr id="34" name="Chart 33"/>
          <p:cNvGraphicFramePr/>
          <p:nvPr>
            <p:extLst>
              <p:ext uri="{D42A27DB-BD31-4B8C-83A1-F6EECF244321}">
                <p14:modId xmlns:p14="http://schemas.microsoft.com/office/powerpoint/2010/main" val="96227705"/>
              </p:ext>
            </p:extLst>
          </p:nvPr>
        </p:nvGraphicFramePr>
        <p:xfrm>
          <a:off x="19961530" y="22876909"/>
          <a:ext cx="8263723" cy="5498957"/>
        </p:xfrm>
        <a:graphic>
          <a:graphicData uri="http://schemas.openxmlformats.org/drawingml/2006/chart">
            <c:chart xmlns:c="http://schemas.openxmlformats.org/drawingml/2006/chart" xmlns:r="http://schemas.openxmlformats.org/officeDocument/2006/relationships" r:id="rId5"/>
          </a:graphicData>
        </a:graphic>
      </p:graphicFrame>
      <p:sp>
        <p:nvSpPr>
          <p:cNvPr id="13" name="Rectangle 12">
            <a:extLst>
              <a:ext uri="{FF2B5EF4-FFF2-40B4-BE49-F238E27FC236}">
                <a16:creationId xmlns:a16="http://schemas.microsoft.com/office/drawing/2014/main" id="{9FAA1CAB-F9AA-45C3-9ED6-144E25393899}"/>
              </a:ext>
            </a:extLst>
          </p:cNvPr>
          <p:cNvSpPr/>
          <p:nvPr/>
        </p:nvSpPr>
        <p:spPr>
          <a:xfrm>
            <a:off x="11887200" y="6645535"/>
            <a:ext cx="20154900" cy="13388280"/>
          </a:xfrm>
          <a:prstGeom prst="rect">
            <a:avLst/>
          </a:prstGeom>
        </p:spPr>
        <p:txBody>
          <a:bodyPr wrap="square">
            <a:spAutoFit/>
          </a:bodyPr>
          <a:lstStyle/>
          <a:p>
            <a:r>
              <a:rPr lang="en-US" sz="5400" dirty="0">
                <a:solidFill>
                  <a:srgbClr val="000000"/>
                </a:solidFill>
                <a:ea typeface="Calibri" panose="020F0502020204030204" pitchFamily="34" charset="0"/>
              </a:rPr>
              <a:t>Our ESOS team will</a:t>
            </a:r>
            <a:r>
              <a:rPr lang="en-US" sz="5400" dirty="0" smtClean="0">
                <a:solidFill>
                  <a:srgbClr val="000000"/>
                </a:solidFill>
                <a:ea typeface="Calibri" panose="020F0502020204030204" pitchFamily="34" charset="0"/>
              </a:rPr>
              <a:t>:</a:t>
            </a:r>
            <a:endParaRPr lang="en-US" sz="54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solidFill>
                  <a:srgbClr val="000000"/>
                </a:solidFill>
                <a:ea typeface="Times New Roman" panose="02020603050405020304" pitchFamily="18" charset="0"/>
              </a:rPr>
              <a:t>Identify gaps in care </a:t>
            </a:r>
            <a:endParaRPr lang="en-US" sz="5400" dirty="0">
              <a:solidFill>
                <a:srgbClr val="000000"/>
              </a:solidFill>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ea typeface="Times New Roman" panose="02020603050405020304" pitchFamily="18" charset="0"/>
              </a:rPr>
              <a:t>Crisis prevention and intervention services with 24/7, on-call support</a:t>
            </a:r>
            <a:endParaRPr lang="en-US" sz="54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ea typeface="Times New Roman" panose="02020603050405020304" pitchFamily="18" charset="0"/>
              </a:rPr>
              <a:t>Ongoing technical assistance to support community providers and families including: </a:t>
            </a:r>
            <a:endParaRPr lang="en-US" sz="5400" dirty="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5400" dirty="0">
                <a:ea typeface="Times New Roman" panose="02020603050405020304" pitchFamily="18" charset="0"/>
              </a:rPr>
              <a:t>Interdisciplinary assessments of the problem situation, linkage to resources, and development of successful support strategies and follow up services</a:t>
            </a:r>
            <a:endParaRPr lang="en-US" sz="5400" dirty="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5400" dirty="0">
                <a:ea typeface="Times New Roman" panose="02020603050405020304" pitchFamily="18" charset="0"/>
              </a:rPr>
              <a:t>Identification of service gaps</a:t>
            </a:r>
            <a:endParaRPr lang="en-US" sz="5400" dirty="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5400" dirty="0">
                <a:ea typeface="Times New Roman" panose="02020603050405020304" pitchFamily="18" charset="0"/>
              </a:rPr>
              <a:t>Assist with obtaining services needed to maintain safety and stability in the community</a:t>
            </a:r>
            <a:endParaRPr lang="en-US" sz="54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ea typeface="Times New Roman" panose="02020603050405020304" pitchFamily="18" charset="0"/>
              </a:rPr>
              <a:t>Regular meetings with the member, caregivers, and other providers to develop a person-centered multi-system crisis support plan</a:t>
            </a:r>
            <a:endParaRPr lang="en-US" sz="54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ea typeface="Times New Roman" panose="02020603050405020304" pitchFamily="18" charset="0"/>
              </a:rPr>
              <a:t>Facilitate service providers use of strategies that will result in measurable reductions in crisis events and the need for out-of-home placement</a:t>
            </a:r>
            <a:endParaRPr lang="en-US" sz="5400" dirty="0">
              <a:effectLst/>
              <a:ea typeface="Calibri" panose="020F0502020204030204" pitchFamily="34" charset="0"/>
            </a:endParaRPr>
          </a:p>
        </p:txBody>
      </p:sp>
      <p:sp>
        <p:nvSpPr>
          <p:cNvPr id="18" name="Rectangle 17">
            <a:extLst>
              <a:ext uri="{FF2B5EF4-FFF2-40B4-BE49-F238E27FC236}">
                <a16:creationId xmlns:a16="http://schemas.microsoft.com/office/drawing/2014/main" id="{9DFB94BE-82E5-4E10-B255-B24140BD77E4}"/>
              </a:ext>
            </a:extLst>
          </p:cNvPr>
          <p:cNvSpPr/>
          <p:nvPr/>
        </p:nvSpPr>
        <p:spPr>
          <a:xfrm>
            <a:off x="32712841" y="6208892"/>
            <a:ext cx="10212572" cy="23360241"/>
          </a:xfrm>
          <a:prstGeom prst="rect">
            <a:avLst/>
          </a:prstGeom>
        </p:spPr>
        <p:txBody>
          <a:bodyPr wrap="square">
            <a:spAutoFit/>
          </a:bodyPr>
          <a:lstStyle/>
          <a:p>
            <a:r>
              <a:rPr lang="en-US" sz="5400" dirty="0">
                <a:solidFill>
                  <a:srgbClr val="000000"/>
                </a:solidFill>
                <a:ea typeface="Calibri" panose="020F0502020204030204" pitchFamily="34" charset="0"/>
              </a:rPr>
              <a:t>The Department of DD will be looking first to provide services to Members within a two-hour drive time of St. Louis that</a:t>
            </a:r>
            <a:r>
              <a:rPr lang="en-US" sz="5400" dirty="0" smtClean="0">
                <a:solidFill>
                  <a:srgbClr val="000000"/>
                </a:solidFill>
                <a:ea typeface="Calibri" panose="020F0502020204030204" pitchFamily="34" charset="0"/>
              </a:rPr>
              <a:t>:</a:t>
            </a:r>
            <a:endParaRPr lang="en-US" sz="54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solidFill>
                  <a:srgbClr val="000000"/>
                </a:solidFill>
                <a:ea typeface="Times New Roman" panose="02020603050405020304" pitchFamily="18" charset="0"/>
              </a:rPr>
              <a:t>Have severe psychiatric or behavioral symptoms that place the individual or others at imminent and significant risk of harm, or that threaten the sustainability of the current community </a:t>
            </a:r>
            <a:r>
              <a:rPr lang="en-US" sz="5400" dirty="0" smtClean="0">
                <a:solidFill>
                  <a:srgbClr val="000000"/>
                </a:solidFill>
                <a:ea typeface="Times New Roman" panose="02020603050405020304" pitchFamily="18" charset="0"/>
              </a:rPr>
              <a:t>placement</a:t>
            </a:r>
            <a:endParaRPr lang="en-US" sz="54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ea typeface="Times New Roman" panose="02020603050405020304" pitchFamily="18" charset="0"/>
              </a:rPr>
              <a:t>Have had two or more crisis events within the past 120 days, with each event requiring at least one of the following: – a call to mobile crisis or law enforcement, crisis stabilization services (i.e., behavioral respite), hospitalization in an acute psychiatric setting and/or ER </a:t>
            </a:r>
            <a:r>
              <a:rPr lang="en-US" sz="5400" dirty="0" smtClean="0">
                <a:ea typeface="Times New Roman" panose="02020603050405020304" pitchFamily="18" charset="0"/>
              </a:rPr>
              <a:t>intervention</a:t>
            </a:r>
            <a:endParaRPr lang="en-US" sz="5400" dirty="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5400" dirty="0">
                <a:ea typeface="Times New Roman" panose="02020603050405020304" pitchFamily="18" charset="0"/>
              </a:rPr>
              <a:t>Services, supports and treatment interventions (medication management, outpatient psychotherapy, and behavior services) have been provided but have not been effective in preventing or stabilizing crisis events</a:t>
            </a:r>
            <a:endParaRPr lang="en-US" sz="5400" dirty="0">
              <a:effectLst/>
              <a:ea typeface="Calibri" panose="020F0502020204030204" pitchFamily="34" charset="0"/>
            </a:endParaRPr>
          </a:p>
        </p:txBody>
      </p:sp>
      <p:sp>
        <p:nvSpPr>
          <p:cNvPr id="19" name="Rectangle 18">
            <a:extLst>
              <a:ext uri="{FF2B5EF4-FFF2-40B4-BE49-F238E27FC236}">
                <a16:creationId xmlns:a16="http://schemas.microsoft.com/office/drawing/2014/main" id="{5B8B2BCB-A734-4BA6-B92B-D81AC3882221}"/>
              </a:ext>
            </a:extLst>
          </p:cNvPr>
          <p:cNvSpPr/>
          <p:nvPr/>
        </p:nvSpPr>
        <p:spPr>
          <a:xfrm>
            <a:off x="13348850" y="25586788"/>
            <a:ext cx="9197878" cy="1541319"/>
          </a:xfrm>
          <a:prstGeom prst="rect">
            <a:avLst/>
          </a:prstGeom>
        </p:spPr>
        <p:txBody>
          <a:bodyPr wrap="square">
            <a:spAutoFit/>
          </a:bodyPr>
          <a:lstStyle/>
          <a:p>
            <a:pPr>
              <a:lnSpc>
                <a:spcPct val="107000"/>
              </a:lnSpc>
              <a:spcAft>
                <a:spcPts val="800"/>
              </a:spcAft>
            </a:pPr>
            <a:r>
              <a:rPr lang="en-US" sz="4400" dirty="0">
                <a:latin typeface="Calibri" panose="020F0502020204030204" pitchFamily="34" charset="0"/>
                <a:ea typeface="Calibri" panose="020F0502020204030204" pitchFamily="34" charset="0"/>
                <a:cs typeface="Times New Roman" panose="02020603050405020304" pitchFamily="18" charset="0"/>
              </a:rPr>
              <a:t>All referrals can be submitted through esos@personcenteredsupports.com</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p:cNvSpPr txBox="1"/>
          <p:nvPr/>
        </p:nvSpPr>
        <p:spPr>
          <a:xfrm>
            <a:off x="1500043" y="25432366"/>
            <a:ext cx="9666514" cy="2585323"/>
          </a:xfrm>
          <a:prstGeom prst="rect">
            <a:avLst/>
          </a:prstGeom>
          <a:noFill/>
        </p:spPr>
        <p:txBody>
          <a:bodyPr wrap="square" rtlCol="0">
            <a:spAutoFit/>
          </a:bodyPr>
          <a:lstStyle/>
          <a:p>
            <a:r>
              <a:rPr lang="en-US" sz="5400" dirty="0" smtClean="0"/>
              <a:t>Supporting adults and Children with Intellectual and Developmental Disabilities</a:t>
            </a:r>
            <a:endParaRPr lang="en-US" sz="5400" dirty="0"/>
          </a:p>
        </p:txBody>
      </p:sp>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507687" y="21357485"/>
            <a:ext cx="12981055" cy="8303754"/>
          </a:xfrm>
          <a:prstGeom prst="rect">
            <a:avLst/>
          </a:prstGeom>
        </p:spPr>
      </p:pic>
      <p:sp>
        <p:nvSpPr>
          <p:cNvPr id="12" name="Rectangle 11"/>
          <p:cNvSpPr/>
          <p:nvPr/>
        </p:nvSpPr>
        <p:spPr>
          <a:xfrm>
            <a:off x="12252876" y="22885292"/>
            <a:ext cx="10768109" cy="2123658"/>
          </a:xfrm>
          <a:prstGeom prst="rect">
            <a:avLst/>
          </a:prstGeom>
        </p:spPr>
        <p:txBody>
          <a:bodyPr wrap="square">
            <a:spAutoFit/>
          </a:bodyPr>
          <a:lstStyle/>
          <a:p>
            <a:pPr algn="ctr"/>
            <a:r>
              <a:rPr lang="en-US" sz="4400" dirty="0"/>
              <a:t>We will also be opening an office in Kansas City by mid-Summer, and by 2021 we will be offering this service statewide.</a:t>
            </a:r>
            <a:endParaRPr lang="en-US" sz="4400" dirty="0"/>
          </a:p>
        </p:txBody>
      </p:sp>
    </p:spTree>
    <p:extLst>
      <p:ext uri="{BB962C8B-B14F-4D97-AF65-F5344CB8AC3E}">
        <p14:creationId xmlns:p14="http://schemas.microsoft.com/office/powerpoint/2010/main" val="3964181258"/>
      </p:ext>
    </p:extLst>
  </p:cSld>
  <p:clrMapOvr>
    <a:masterClrMapping/>
  </p:clrMapOvr>
</p:sld>
</file>

<file path=ppt/theme/theme1.xml><?xml version="1.0" encoding="utf-8"?>
<a:theme xmlns:a="http://schemas.openxmlformats.org/drawingml/2006/main" name="Poster Template 36x48 M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24A8E1BA9F8748B04D61026E015E75" ma:contentTypeVersion="4" ma:contentTypeDescription="Create a new document." ma:contentTypeScope="" ma:versionID="01b5f42df673d579316dbea525621913">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2E218F-7838-420F-A1F0-C3CF6B9BCED5}"/>
</file>

<file path=customXml/itemProps2.xml><?xml version="1.0" encoding="utf-8"?>
<ds:datastoreItem xmlns:ds="http://schemas.openxmlformats.org/officeDocument/2006/customXml" ds:itemID="{2C8F4B5B-099C-43C2-B002-45E85C9AF6C1}"/>
</file>

<file path=customXml/itemProps3.xml><?xml version="1.0" encoding="utf-8"?>
<ds:datastoreItem xmlns:ds="http://schemas.openxmlformats.org/officeDocument/2006/customXml" ds:itemID="{1D18992C-CA40-420D-8C56-3A5B167C6590}"/>
</file>

<file path=docProps/app.xml><?xml version="1.0" encoding="utf-8"?>
<Properties xmlns="http://schemas.openxmlformats.org/officeDocument/2006/extended-properties" xmlns:vt="http://schemas.openxmlformats.org/officeDocument/2006/docPropsVTypes">
  <Template>Poster_Template_48x36_Med</Template>
  <TotalTime>274</TotalTime>
  <Words>382</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Courier New</vt:lpstr>
      <vt:lpstr>Georgia</vt:lpstr>
      <vt:lpstr>Symbol</vt:lpstr>
      <vt:lpstr>Times New Roman</vt:lpstr>
      <vt:lpstr>Poster Template 36x48 Med</vt:lpstr>
      <vt:lpstr>PowerPoint Presentation</vt:lpstr>
    </vt:vector>
  </TitlesOfParts>
  <Manager/>
  <Company>State of Missouri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Bland, Cara</dc:creator>
  <cp:keywords/>
  <dc:description>42 x 58 template</dc:description>
  <cp:lastModifiedBy>Deppeler, Kathleen</cp:lastModifiedBy>
  <cp:revision>33</cp:revision>
  <dcterms:created xsi:type="dcterms:W3CDTF">2020-01-06T17:11:32Z</dcterms:created>
  <dcterms:modified xsi:type="dcterms:W3CDTF">2020-03-03T16:25:57Z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vision">
    <vt:lpwstr>Marketing and Communications</vt:lpwstr>
  </property>
  <property fmtid="{D5CDD505-2E9C-101B-9397-08002B2CF9AE}" pid="3" name="ContentTypeId">
    <vt:lpwstr>0x0101000324A8E1BA9F8748B04D61026E015E75</vt:lpwstr>
  </property>
</Properties>
</file>