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9"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0000"/>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456" autoAdjust="0"/>
    <p:restoredTop sz="86429"/>
  </p:normalViewPr>
  <p:slideViewPr>
    <p:cSldViewPr snapToGrid="0" snapToObjects="1">
      <p:cViewPr varScale="1">
        <p:scale>
          <a:sx n="15" d="100"/>
          <a:sy n="15" d="100"/>
        </p:scale>
        <p:origin x="1692"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3/9/2020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29D1EC-A7A8-49CB-82F6-0363CBA5F395}"/>
              </a:ext>
            </a:extLst>
          </p:cNvPr>
          <p:cNvPicPr>
            <a:picLocks noChangeAspect="1"/>
          </p:cNvPicPr>
          <p:nvPr/>
        </p:nvPicPr>
        <p:blipFill>
          <a:blip r:embed="rId2"/>
          <a:stretch>
            <a:fillRect/>
          </a:stretch>
        </p:blipFill>
        <p:spPr>
          <a:xfrm>
            <a:off x="37871401" y="371341"/>
            <a:ext cx="4647388" cy="3565629"/>
          </a:xfrm>
          <a:prstGeom prst="rect">
            <a:avLst/>
          </a:prstGeom>
        </p:spPr>
      </p:pic>
      <p:cxnSp>
        <p:nvCxnSpPr>
          <p:cNvPr id="2" name="Straight Connector 1"/>
          <p:cNvCxnSpPr/>
          <p:nvPr/>
        </p:nvCxnSpPr>
        <p:spPr>
          <a:xfrm flipH="1">
            <a:off x="1031274" y="29326114"/>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 name="Shape 129"/>
          <p:cNvSpPr/>
          <p:nvPr/>
        </p:nvSpPr>
        <p:spPr>
          <a:xfrm>
            <a:off x="1884455" y="29536030"/>
            <a:ext cx="8132803" cy="3054270"/>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algn="ctr" defTabSz="2909798">
              <a:defRPr sz="3200"/>
            </a:pPr>
            <a:r>
              <a:rPr lang="en-US" sz="3200" b="1" dirty="0"/>
              <a:t>Contact Information: </a:t>
            </a:r>
          </a:p>
          <a:p>
            <a:pPr algn="ctr" defTabSz="2909798">
              <a:defRPr sz="3200"/>
            </a:pPr>
            <a:r>
              <a:rPr lang="en-US" sz="3200" dirty="0"/>
              <a:t>Dawn </a:t>
            </a:r>
            <a:r>
              <a:rPr lang="en-US" sz="3200" dirty="0" smtClean="0"/>
              <a:t>Perkins, Executive </a:t>
            </a:r>
            <a:r>
              <a:rPr lang="en-US" sz="3200" dirty="0"/>
              <a:t>Director</a:t>
            </a:r>
            <a:endParaRPr sz="3200" dirty="0"/>
          </a:p>
          <a:p>
            <a:pPr algn="ctr" defTabSz="2909798">
              <a:defRPr sz="3200"/>
            </a:pPr>
            <a:r>
              <a:rPr lang="en-US" sz="3200" dirty="0"/>
              <a:t>ICAN Missouri Foundation</a:t>
            </a:r>
            <a:endParaRPr sz="3200" dirty="0"/>
          </a:p>
          <a:p>
            <a:pPr algn="ctr" defTabSz="2909798">
              <a:defRPr sz="3200"/>
            </a:pPr>
            <a:r>
              <a:rPr lang="en-US" sz="3200" dirty="0"/>
              <a:t>105 North Ave. – Moberly, MO 65270</a:t>
            </a:r>
            <a:endParaRPr sz="3200" dirty="0"/>
          </a:p>
          <a:p>
            <a:pPr algn="ctr" defTabSz="2909798">
              <a:defRPr sz="3200" u="sng"/>
            </a:pPr>
            <a:r>
              <a:rPr lang="en-US" sz="3200" dirty="0"/>
              <a:t>dperkins@icanmo.org</a:t>
            </a:r>
            <a:endParaRPr sz="3200" dirty="0"/>
          </a:p>
          <a:p>
            <a:pPr algn="ctr" defTabSz="2909798">
              <a:defRPr sz="3200"/>
            </a:pPr>
            <a:r>
              <a:rPr lang="en-US" sz="3200" dirty="0"/>
              <a:t>660.269.8767</a:t>
            </a:r>
            <a:endParaRPr sz="3200" u="sng"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sp>
        <p:nvSpPr>
          <p:cNvPr id="8" name="Snip Single Corner Rectangle 7"/>
          <p:cNvSpPr/>
          <p:nvPr/>
        </p:nvSpPr>
        <p:spPr>
          <a:xfrm flipH="1">
            <a:off x="881743" y="574766"/>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9" name="Group 8"/>
          <p:cNvGrpSpPr/>
          <p:nvPr/>
        </p:nvGrpSpPr>
        <p:grpSpPr>
          <a:xfrm>
            <a:off x="1884455" y="222747"/>
            <a:ext cx="3668585" cy="2201150"/>
            <a:chOff x="1795622" y="2672712"/>
            <a:chExt cx="4280016" cy="2568008"/>
          </a:xfrm>
          <a:solidFill>
            <a:srgbClr val="5E0009"/>
          </a:solidFill>
        </p:grpSpPr>
        <p:sp>
          <p:nvSpPr>
            <p:cNvPr id="10" name="Rectangle 9"/>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7158377" y="645128"/>
            <a:ext cx="29494563" cy="2202798"/>
          </a:xfrm>
          <a:prstGeom prst="rect">
            <a:avLst/>
          </a:prstGeom>
          <a:noFill/>
        </p:spPr>
        <p:txBody>
          <a:bodyPr wrap="square" lIns="78373" tIns="39187" rIns="78373" bIns="39187" rtlCol="0">
            <a:spAutoFit/>
          </a:bodyPr>
          <a:lstStyle/>
          <a:p>
            <a:pPr algn="ctr"/>
            <a:r>
              <a:rPr lang="en-US" sz="13800" b="1" dirty="0">
                <a:solidFill>
                  <a:srgbClr val="960000"/>
                </a:solidFill>
                <a:latin typeface="Lucida Console" panose="020B0609040504020204" pitchFamily="49" charset="0"/>
                <a:cs typeface="Arial"/>
              </a:rPr>
              <a:t>“Talk Data To Me”</a:t>
            </a:r>
            <a:endParaRPr lang="en-US" sz="13800" dirty="0">
              <a:solidFill>
                <a:srgbClr val="960000"/>
              </a:solidFill>
              <a:latin typeface="Lucida Console" panose="020B0609040504020204" pitchFamily="49" charset="0"/>
              <a:cs typeface="Arial"/>
            </a:endParaRPr>
          </a:p>
        </p:txBody>
      </p:sp>
      <p:sp>
        <p:nvSpPr>
          <p:cNvPr id="14" name="TextBox 13"/>
          <p:cNvSpPr txBox="1"/>
          <p:nvPr/>
        </p:nvSpPr>
        <p:spPr>
          <a:xfrm>
            <a:off x="15259547" y="2608452"/>
            <a:ext cx="12997539" cy="1002469"/>
          </a:xfrm>
          <a:prstGeom prst="rect">
            <a:avLst/>
          </a:prstGeom>
          <a:noFill/>
        </p:spPr>
        <p:txBody>
          <a:bodyPr wrap="square" lIns="78373" tIns="39187" rIns="78373" bIns="39187" rtlCol="0">
            <a:spAutoFit/>
          </a:bodyPr>
          <a:lstStyle/>
          <a:p>
            <a:pPr algn="ctr"/>
            <a:r>
              <a:rPr lang="en-US" sz="6000" b="1" spc="300" dirty="0">
                <a:cs typeface="Arial"/>
              </a:rPr>
              <a:t>Dawn</a:t>
            </a:r>
            <a:r>
              <a:rPr lang="en-US" sz="4600" b="1" spc="300" dirty="0">
                <a:latin typeface="Arial"/>
                <a:cs typeface="Arial"/>
              </a:rPr>
              <a:t> </a:t>
            </a:r>
            <a:r>
              <a:rPr lang="en-US" sz="6000" b="1" spc="300" dirty="0">
                <a:cs typeface="Arial"/>
              </a:rPr>
              <a:t>Perkins</a:t>
            </a:r>
            <a:endParaRPr lang="en-US" sz="6000" spc="300" dirty="0">
              <a:cs typeface="Arial"/>
            </a:endParaRPr>
          </a:p>
        </p:txBody>
      </p:sp>
      <p:sp>
        <p:nvSpPr>
          <p:cNvPr id="16" name="TextBox 15"/>
          <p:cNvSpPr txBox="1"/>
          <p:nvPr/>
        </p:nvSpPr>
        <p:spPr>
          <a:xfrm>
            <a:off x="7958112" y="2458421"/>
            <a:ext cx="12997539" cy="1002469"/>
          </a:xfrm>
          <a:prstGeom prst="rect">
            <a:avLst/>
          </a:prstGeom>
          <a:noFill/>
        </p:spPr>
        <p:txBody>
          <a:bodyPr wrap="square" lIns="78373" tIns="39187" rIns="78373" bIns="39187" rtlCol="0">
            <a:spAutoFit/>
          </a:bodyPr>
          <a:lstStyle/>
          <a:p>
            <a:pPr algn="ctr"/>
            <a:r>
              <a:rPr lang="en-US" sz="6000" b="1" spc="300" dirty="0">
                <a:cs typeface="Arial"/>
              </a:rPr>
              <a:t>Brittany Esry</a:t>
            </a:r>
            <a:endParaRPr lang="en-US" sz="6000" spc="300" dirty="0">
              <a:cs typeface="Arial"/>
            </a:endParaRPr>
          </a:p>
        </p:txBody>
      </p:sp>
      <p:sp>
        <p:nvSpPr>
          <p:cNvPr id="18" name="TextBox 17"/>
          <p:cNvSpPr txBox="1"/>
          <p:nvPr/>
        </p:nvSpPr>
        <p:spPr>
          <a:xfrm>
            <a:off x="38812126" y="1282356"/>
            <a:ext cx="3868615" cy="1215717"/>
          </a:xfrm>
          <a:prstGeom prst="rect">
            <a:avLst/>
          </a:prstGeom>
          <a:noFill/>
        </p:spPr>
        <p:txBody>
          <a:bodyPr wrap="square" rtlCol="0">
            <a:spAutoFit/>
          </a:bodyPr>
          <a:lstStyle/>
          <a:p>
            <a:endParaRPr lang="en-US" dirty="0"/>
          </a:p>
        </p:txBody>
      </p:sp>
      <p:sp>
        <p:nvSpPr>
          <p:cNvPr id="19" name="Rectangle 18"/>
          <p:cNvSpPr/>
          <p:nvPr/>
        </p:nvSpPr>
        <p:spPr>
          <a:xfrm>
            <a:off x="979715" y="5003074"/>
            <a:ext cx="42057629" cy="5087951"/>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0" name="Snip Single Corner Rectangle 19"/>
          <p:cNvSpPr/>
          <p:nvPr/>
        </p:nvSpPr>
        <p:spPr>
          <a:xfrm flipH="1">
            <a:off x="979715" y="4343401"/>
            <a:ext cx="42057629" cy="1617846"/>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1" name="TextBox 20"/>
          <p:cNvSpPr txBox="1"/>
          <p:nvPr/>
        </p:nvSpPr>
        <p:spPr>
          <a:xfrm>
            <a:off x="1175657" y="4607278"/>
            <a:ext cx="41931772"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Agency Background</a:t>
            </a:r>
          </a:p>
        </p:txBody>
      </p:sp>
      <p:sp>
        <p:nvSpPr>
          <p:cNvPr id="22" name="Rectangle 21"/>
          <p:cNvSpPr/>
          <p:nvPr/>
        </p:nvSpPr>
        <p:spPr>
          <a:xfrm>
            <a:off x="1031274" y="11083936"/>
            <a:ext cx="13258799" cy="6213464"/>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3" name="Snip Single Corner Rectangle 22"/>
          <p:cNvSpPr/>
          <p:nvPr/>
        </p:nvSpPr>
        <p:spPr>
          <a:xfrm flipH="1">
            <a:off x="1031274" y="10497456"/>
            <a:ext cx="1325880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Past</a:t>
            </a:r>
          </a:p>
        </p:txBody>
      </p:sp>
      <p:sp>
        <p:nvSpPr>
          <p:cNvPr id="26" name="Rectangle 25"/>
          <p:cNvSpPr/>
          <p:nvPr/>
        </p:nvSpPr>
        <p:spPr>
          <a:xfrm>
            <a:off x="29524166" y="21303937"/>
            <a:ext cx="13513179" cy="7423463"/>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7" name="Snip Single Corner Rectangle 26"/>
          <p:cNvSpPr/>
          <p:nvPr/>
        </p:nvSpPr>
        <p:spPr>
          <a:xfrm flipH="1">
            <a:off x="29524166" y="19507779"/>
            <a:ext cx="13513179" cy="1728216"/>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a:solidFill>
                  <a:srgbClr val="FFFFFF"/>
                </a:solidFill>
                <a:latin typeface="Georgia"/>
                <a:cs typeface="Georgia"/>
              </a:rPr>
              <a:t>Future</a:t>
            </a:r>
          </a:p>
        </p:txBody>
      </p:sp>
      <p:sp>
        <p:nvSpPr>
          <p:cNvPr id="28" name="Rectangle 27"/>
          <p:cNvSpPr/>
          <p:nvPr/>
        </p:nvSpPr>
        <p:spPr>
          <a:xfrm>
            <a:off x="1175657" y="12610661"/>
            <a:ext cx="13114416" cy="4001752"/>
          </a:xfrm>
          <a:prstGeom prst="rect">
            <a:avLst/>
          </a:prstGeom>
        </p:spPr>
        <p:txBody>
          <a:bodyPr wrap="square" lIns="78373" tIns="39187" rIns="78373" bIns="39187">
            <a:spAutoFit/>
          </a:bodyPr>
          <a:lstStyle/>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Tried various things to enhance staff involvement, monthly</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The staff &amp; individuals picked and voted on the 5 value words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Staff and individuals attend A-Team meetings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Started BRAG TAGS</a:t>
            </a:r>
          </a:p>
          <a:p>
            <a:pPr marL="342900" marR="0" lvl="0" indent="-342900">
              <a:lnSpc>
                <a:spcPct val="107000"/>
              </a:lnSpc>
              <a:spcBef>
                <a:spcPts val="0"/>
              </a:spcBef>
              <a:spcAft>
                <a:spcPts val="80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Direct Support staff were TOOLS trained with a very low percentage of </a:t>
            </a:r>
            <a:r>
              <a:rPr lang="en-US" sz="4000" dirty="0" smtClean="0">
                <a:latin typeface="Calibri" panose="020F0502020204030204" pitchFamily="34" charset="0"/>
                <a:ea typeface="Calibri" panose="020F0502020204030204" pitchFamily="34" charset="0"/>
                <a:cs typeface="Times New Roman" panose="02020603050405020304" pitchFamily="18" charset="0"/>
              </a:rPr>
              <a:t>coached </a:t>
            </a:r>
            <a:r>
              <a:rPr lang="en-US" sz="4000" dirty="0">
                <a:latin typeface="Calibri" panose="020F0502020204030204" pitchFamily="34" charset="0"/>
                <a:ea typeface="Calibri" panose="020F0502020204030204" pitchFamily="34" charset="0"/>
                <a:cs typeface="Times New Roman" panose="02020603050405020304" pitchFamily="18" charset="0"/>
              </a:rPr>
              <a:t>to competency</a:t>
            </a:r>
          </a:p>
        </p:txBody>
      </p:sp>
      <p:sp>
        <p:nvSpPr>
          <p:cNvPr id="29" name="Rectangle 28"/>
          <p:cNvSpPr/>
          <p:nvPr/>
        </p:nvSpPr>
        <p:spPr>
          <a:xfrm>
            <a:off x="15584335" y="12610661"/>
            <a:ext cx="12672751" cy="14540021"/>
          </a:xfrm>
          <a:prstGeom prst="rect">
            <a:avLst/>
          </a:prstGeom>
        </p:spPr>
        <p:txBody>
          <a:bodyPr wrap="square" lIns="78373" tIns="39187" rIns="78373" bIns="39187">
            <a:spAutoFit/>
          </a:bodyPr>
          <a:lstStyle/>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Value Words are displayed in the ISL homes and in 4 different areas within the building</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Quarterly Professional Development Training Day and incorporate team building and National Day celebrations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Ongoing games and assessments on staff’s knowledge of the value words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Staff and individuals attend and vote at A-Team meetings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Expanded BRAG TAGS to get Employee Spotlight with 4 hours of PTO and employee exemplary with social media</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Cheers for Peers and winners of this monthly award are displayed for the </a:t>
            </a:r>
            <a:r>
              <a:rPr lang="en-US" sz="4000" dirty="0" smtClean="0">
                <a:latin typeface="Calibri" panose="020F0502020204030204" pitchFamily="34" charset="0"/>
                <a:ea typeface="Calibri" panose="020F0502020204030204" pitchFamily="34" charset="0"/>
                <a:cs typeface="Times New Roman" panose="02020603050405020304" pitchFamily="18" charset="0"/>
              </a:rPr>
              <a:t>year</a:t>
            </a:r>
          </a:p>
          <a:p>
            <a:pPr marL="342900" marR="0" lvl="0" indent="-342900">
              <a:lnSpc>
                <a:spcPct val="107000"/>
              </a:lnSpc>
              <a:spcBef>
                <a:spcPts val="0"/>
              </a:spcBef>
              <a:spcAft>
                <a:spcPts val="0"/>
              </a:spcAft>
              <a:buFont typeface="Symbol" panose="05050102010706020507" pitchFamily="18" charset="2"/>
              <a:buChar char=""/>
            </a:pPr>
            <a:r>
              <a:rPr lang="en-US" sz="4000" dirty="0" smtClean="0">
                <a:latin typeface="Calibri" panose="020F0502020204030204" pitchFamily="34" charset="0"/>
                <a:ea typeface="Calibri" panose="020F0502020204030204" pitchFamily="34" charset="0"/>
                <a:cs typeface="Times New Roman" panose="02020603050405020304" pitchFamily="18" charset="0"/>
              </a:rPr>
              <a:t>Value </a:t>
            </a:r>
            <a:r>
              <a:rPr lang="en-US" sz="4000" dirty="0">
                <a:latin typeface="Calibri" panose="020F0502020204030204" pitchFamily="34" charset="0"/>
                <a:ea typeface="Calibri" panose="020F0502020204030204" pitchFamily="34" charset="0"/>
                <a:cs typeface="Times New Roman" panose="02020603050405020304" pitchFamily="18" charset="0"/>
              </a:rPr>
              <a:t>Boards in the building and in the ISL’s where each staff’s names (including Admin, janitors, DSP’s, etc.) are displayed with each Value Word for any and all to mark tallies for when staff have displayed a value word either through action, documentation, verbally and so forth.  Once one is at 50 tallies, they receive recognition and an ICAN pen.  100 tallies gets you additional PTO. </a:t>
            </a:r>
          </a:p>
          <a:p>
            <a:pPr marL="342900" indent="-342900">
              <a:lnSpc>
                <a:spcPct val="107000"/>
              </a:lnSpc>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C</a:t>
            </a:r>
            <a:r>
              <a:rPr lang="en-US" sz="4000" dirty="0" smtClean="0">
                <a:latin typeface="Calibri" panose="020F0502020204030204" pitchFamily="34" charset="0"/>
                <a:ea typeface="Calibri" panose="020F0502020204030204" pitchFamily="34" charset="0"/>
                <a:cs typeface="Times New Roman" panose="02020603050405020304" pitchFamily="18" charset="0"/>
              </a:rPr>
              <a:t>ollect </a:t>
            </a:r>
            <a:r>
              <a:rPr lang="en-US" sz="4000" dirty="0">
                <a:latin typeface="Calibri" panose="020F0502020204030204" pitchFamily="34" charset="0"/>
                <a:ea typeface="Calibri" panose="020F0502020204030204" pitchFamily="34" charset="0"/>
                <a:cs typeface="Times New Roman" panose="02020603050405020304" pitchFamily="18" charset="0"/>
              </a:rPr>
              <a:t>our </a:t>
            </a:r>
            <a:r>
              <a:rPr lang="en-US" sz="4000" dirty="0" smtClean="0">
                <a:latin typeface="Calibri" panose="020F0502020204030204" pitchFamily="34" charset="0"/>
                <a:ea typeface="Calibri" panose="020F0502020204030204" pitchFamily="34" charset="0"/>
                <a:cs typeface="Times New Roman" panose="02020603050405020304" pitchFamily="18" charset="0"/>
              </a:rPr>
              <a:t>own +/-  </a:t>
            </a:r>
            <a:r>
              <a:rPr lang="en-US" sz="4000" dirty="0">
                <a:latin typeface="Calibri" panose="020F0502020204030204" pitchFamily="34" charset="0"/>
                <a:ea typeface="Calibri" panose="020F0502020204030204" pitchFamily="34" charset="0"/>
                <a:cs typeface="Times New Roman" panose="02020603050405020304" pitchFamily="18" charset="0"/>
              </a:rPr>
              <a:t>data </a:t>
            </a:r>
          </a:p>
          <a:p>
            <a:pPr marL="342900" indent="-342900">
              <a:lnSpc>
                <a:spcPct val="107000"/>
              </a:lnSpc>
              <a:buFont typeface="Symbol" panose="05050102010706020507" pitchFamily="18" charset="2"/>
              <a:buChar char=""/>
            </a:pPr>
            <a:r>
              <a:rPr lang="en-US" sz="4000" dirty="0" smtClean="0">
                <a:latin typeface="Calibri" panose="020F0502020204030204" pitchFamily="34" charset="0"/>
                <a:ea typeface="Calibri" panose="020F0502020204030204" pitchFamily="34" charset="0"/>
                <a:cs typeface="Times New Roman" panose="02020603050405020304" pitchFamily="18" charset="0"/>
              </a:rPr>
              <a:t>CMRO Tiered </a:t>
            </a:r>
            <a:r>
              <a:rPr lang="en-US" sz="4000" dirty="0">
                <a:latin typeface="Calibri" panose="020F0502020204030204" pitchFamily="34" charset="0"/>
                <a:ea typeface="Calibri" panose="020F0502020204030204" pitchFamily="34" charset="0"/>
                <a:cs typeface="Times New Roman" panose="02020603050405020304" pitchFamily="18" charset="0"/>
              </a:rPr>
              <a:t>Supports </a:t>
            </a:r>
            <a:r>
              <a:rPr lang="en-US" sz="4000" dirty="0" smtClean="0">
                <a:latin typeface="Calibri" panose="020F0502020204030204" pitchFamily="34" charset="0"/>
                <a:ea typeface="Calibri" panose="020F0502020204030204" pitchFamily="34" charset="0"/>
                <a:cs typeface="Times New Roman" panose="02020603050405020304" pitchFamily="18" charset="0"/>
              </a:rPr>
              <a:t>Consultant comes </a:t>
            </a:r>
            <a:r>
              <a:rPr lang="en-US" sz="4000" dirty="0">
                <a:latin typeface="Calibri" panose="020F0502020204030204" pitchFamily="34" charset="0"/>
                <a:ea typeface="Calibri" panose="020F0502020204030204" pitchFamily="34" charset="0"/>
                <a:cs typeface="Times New Roman" panose="02020603050405020304" pitchFamily="18" charset="0"/>
              </a:rPr>
              <a:t>frequently and does </a:t>
            </a:r>
            <a:r>
              <a:rPr lang="en-US" sz="4000" dirty="0" smtClean="0">
                <a:latin typeface="Calibri" panose="020F0502020204030204" pitchFamily="34" charset="0"/>
                <a:ea typeface="Calibri" panose="020F0502020204030204" pitchFamily="34" charset="0"/>
                <a:cs typeface="Times New Roman" panose="02020603050405020304" pitchFamily="18" charset="0"/>
              </a:rPr>
              <a:t>observations</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sz="4000" dirty="0" smtClean="0">
                <a:latin typeface="Calibri" panose="020F0502020204030204" pitchFamily="34" charset="0"/>
                <a:ea typeface="Calibri" panose="020F0502020204030204" pitchFamily="34" charset="0"/>
                <a:cs typeface="Times New Roman" panose="02020603050405020304" pitchFamily="18" charset="0"/>
              </a:rPr>
              <a:t>Developed </a:t>
            </a:r>
            <a:r>
              <a:rPr lang="en-US" sz="4000" dirty="0">
                <a:latin typeface="Calibri" panose="020F0502020204030204" pitchFamily="34" charset="0"/>
                <a:ea typeface="Calibri" panose="020F0502020204030204" pitchFamily="34" charset="0"/>
                <a:cs typeface="Times New Roman" panose="02020603050405020304" pitchFamily="18" charset="0"/>
              </a:rPr>
              <a:t>A-Team </a:t>
            </a:r>
            <a:r>
              <a:rPr lang="en-US" sz="4000" dirty="0" smtClean="0">
                <a:latin typeface="Calibri" panose="020F0502020204030204" pitchFamily="34" charset="0"/>
                <a:ea typeface="Calibri" panose="020F0502020204030204" pitchFamily="34" charset="0"/>
                <a:cs typeface="Times New Roman" panose="02020603050405020304" pitchFamily="18" charset="0"/>
              </a:rPr>
              <a:t>Outcomes</a:t>
            </a: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p:cNvSpPr/>
          <p:nvPr/>
        </p:nvSpPr>
        <p:spPr>
          <a:xfrm>
            <a:off x="29845325" y="21694693"/>
            <a:ext cx="13114416" cy="6006916"/>
          </a:xfrm>
          <a:prstGeom prst="rect">
            <a:avLst/>
          </a:prstGeom>
        </p:spPr>
        <p:txBody>
          <a:bodyPr wrap="square" lIns="78373" tIns="39187" rIns="78373" bIns="39187">
            <a:spAutoFit/>
          </a:bodyPr>
          <a:lstStyle/>
          <a:p>
            <a:pPr marL="342900" marR="0" lvl="0" indent="-342900">
              <a:lnSpc>
                <a:spcPct val="107000"/>
              </a:lnSpc>
              <a:spcBef>
                <a:spcPts val="0"/>
              </a:spcBef>
              <a:spcAft>
                <a:spcPts val="0"/>
              </a:spcAft>
              <a:buFont typeface="Symbol" panose="05050102010706020507" pitchFamily="18" charset="2"/>
              <a:buChar char=""/>
            </a:pPr>
            <a:r>
              <a:rPr lang="en-US" sz="4000" dirty="0" smtClean="0">
                <a:latin typeface="Calibri" panose="020F0502020204030204" pitchFamily="34" charset="0"/>
                <a:ea typeface="Calibri" panose="020F0502020204030204" pitchFamily="34" charset="0"/>
                <a:cs typeface="Times New Roman" panose="02020603050405020304" pitchFamily="18" charset="0"/>
              </a:rPr>
              <a:t>Minimum of </a:t>
            </a:r>
            <a:r>
              <a:rPr lang="en-US" sz="4000" dirty="0">
                <a:latin typeface="Calibri" panose="020F0502020204030204" pitchFamily="34" charset="0"/>
                <a:ea typeface="Calibri" panose="020F0502020204030204" pitchFamily="34" charset="0"/>
                <a:cs typeface="Times New Roman" panose="02020603050405020304" pitchFamily="18" charset="0"/>
              </a:rPr>
              <a:t>4 staff trained to do observations and coaching</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With TOOLS training going online, 100% of our staff will be TOOLS trained</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Increase staff participation in choosing of the events, primarily through </a:t>
            </a:r>
            <a:r>
              <a:rPr lang="en-US" sz="4000" dirty="0" smtClean="0">
                <a:latin typeface="Calibri" panose="020F0502020204030204" pitchFamily="34" charset="0"/>
                <a:ea typeface="Calibri" panose="020F0502020204030204" pitchFamily="34" charset="0"/>
                <a:cs typeface="Times New Roman" panose="02020603050405020304" pitchFamily="18" charset="0"/>
              </a:rPr>
              <a:t>Facebook </a:t>
            </a:r>
            <a:r>
              <a:rPr lang="en-US" sz="4000" dirty="0">
                <a:latin typeface="Calibri" panose="020F0502020204030204" pitchFamily="34" charset="0"/>
                <a:ea typeface="Calibri" panose="020F0502020204030204" pitchFamily="34" charset="0"/>
                <a:cs typeface="Times New Roman" panose="02020603050405020304" pitchFamily="18" charset="0"/>
              </a:rPr>
              <a:t>polls</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Use the data that we collect to help us navigate decisions for the future</a:t>
            </a:r>
          </a:p>
          <a:p>
            <a:pPr marL="342900" marR="0" lvl="0" indent="-342900">
              <a:lnSpc>
                <a:spcPct val="107000"/>
              </a:lnSpc>
              <a:spcBef>
                <a:spcPts val="0"/>
              </a:spcBef>
              <a:spcAft>
                <a:spcPts val="80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Enhancing A-Team Outcomes and how we are making systemic changes</a:t>
            </a:r>
          </a:p>
        </p:txBody>
      </p:sp>
      <p:sp>
        <p:nvSpPr>
          <p:cNvPr id="31" name="Rectangle 30"/>
          <p:cNvSpPr/>
          <p:nvPr/>
        </p:nvSpPr>
        <p:spPr>
          <a:xfrm>
            <a:off x="1175657" y="6294484"/>
            <a:ext cx="41505083" cy="3772458"/>
          </a:xfrm>
          <a:prstGeom prst="rect">
            <a:avLst/>
          </a:prstGeom>
        </p:spPr>
        <p:txBody>
          <a:bodyPr wrap="square" lIns="78373" tIns="39187" rIns="78373" bIns="39187">
            <a:spAutoFit/>
          </a:bodyPr>
          <a:lstStyle/>
          <a:p>
            <a:pPr algn="ctr"/>
            <a:r>
              <a:rPr lang="en-US" sz="4000" dirty="0"/>
              <a:t>ICAN is a 501(c), not for profit, agency dedicated to serving individuals who have developmental disabilities.  ICAN came into existence on January 1</a:t>
            </a:r>
            <a:r>
              <a:rPr lang="en-US" sz="4000" baseline="30000" dirty="0"/>
              <a:t>st</a:t>
            </a:r>
            <a:r>
              <a:rPr lang="en-US" sz="4000" dirty="0"/>
              <a:t>, 2013 as the first Day </a:t>
            </a:r>
            <a:r>
              <a:rPr lang="en-US" sz="4000" dirty="0" err="1"/>
              <a:t>Hab</a:t>
            </a:r>
            <a:r>
              <a:rPr lang="en-US" sz="4000" dirty="0"/>
              <a:t> service in Randolph County.  ICAN’s central purpose is to provide individuals with advocacy and supports needed to work, play, worship, learn and live as valued members in their community and as an integral part of their families through our various programs that we offer.  ICAN has a wide range of service options; Community Inclusion, Children’s Program, Day Program, Community Living (Residential), Personal Assistance, Transportation, Support Broker, Respite and Employment.  Our program activities are focused on enhancing the lives of those we serve. Activities are chosen to achieve budgeting skills, life skills, making healthy choices, community involvement, being a self-advocate and making memories with all our friends.  Here at ICAN we believe in authenticity and growth as we continue to expand our services and broaden our horizons.  </a:t>
            </a:r>
          </a:p>
        </p:txBody>
      </p:sp>
      <p:sp>
        <p:nvSpPr>
          <p:cNvPr id="33" name="Rectangle 32"/>
          <p:cNvSpPr/>
          <p:nvPr/>
        </p:nvSpPr>
        <p:spPr>
          <a:xfrm>
            <a:off x="29467193" y="12296360"/>
            <a:ext cx="13492548" cy="662525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34" name="Snip Single Corner Rectangle 33"/>
          <p:cNvSpPr/>
          <p:nvPr/>
        </p:nvSpPr>
        <p:spPr>
          <a:xfrm flipH="1">
            <a:off x="29446831" y="10538598"/>
            <a:ext cx="13415841"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smtClean="0">
                <a:solidFill>
                  <a:srgbClr val="FFFFFF"/>
                </a:solidFill>
                <a:latin typeface="Georgia"/>
                <a:cs typeface="Georgia"/>
              </a:rPr>
              <a:t>Outcomes</a:t>
            </a:r>
            <a:endParaRPr lang="en-US" sz="8000" b="1" dirty="0">
              <a:solidFill>
                <a:srgbClr val="FFFFFF"/>
              </a:solidFill>
              <a:latin typeface="Georgia"/>
              <a:cs typeface="Georgia"/>
            </a:endParaRPr>
          </a:p>
        </p:txBody>
      </p:sp>
      <p:sp>
        <p:nvSpPr>
          <p:cNvPr id="32" name="TextBox 31">
            <a:extLst>
              <a:ext uri="{FF2B5EF4-FFF2-40B4-BE49-F238E27FC236}">
                <a16:creationId xmlns:a16="http://schemas.microsoft.com/office/drawing/2014/main" id="{DF3E2E9E-A295-4DA5-92D1-560FBE31122A}"/>
              </a:ext>
            </a:extLst>
          </p:cNvPr>
          <p:cNvSpPr txBox="1"/>
          <p:nvPr/>
        </p:nvSpPr>
        <p:spPr>
          <a:xfrm>
            <a:off x="22798836" y="2582072"/>
            <a:ext cx="12997539" cy="1002469"/>
          </a:xfrm>
          <a:prstGeom prst="rect">
            <a:avLst/>
          </a:prstGeom>
          <a:noFill/>
        </p:spPr>
        <p:txBody>
          <a:bodyPr wrap="square" lIns="78373" tIns="39187" rIns="78373" bIns="39187" rtlCol="0">
            <a:spAutoFit/>
          </a:bodyPr>
          <a:lstStyle/>
          <a:p>
            <a:pPr algn="ctr"/>
            <a:r>
              <a:rPr lang="en-US" sz="6000" b="1" spc="300" dirty="0">
                <a:cs typeface="Arial"/>
              </a:rPr>
              <a:t>Enola Bell</a:t>
            </a:r>
            <a:endParaRPr lang="en-US" sz="6000" spc="300" dirty="0">
              <a:cs typeface="Arial"/>
            </a:endParaRPr>
          </a:p>
        </p:txBody>
      </p:sp>
      <p:sp>
        <p:nvSpPr>
          <p:cNvPr id="35" name="Snip Single Corner Rectangle 34"/>
          <p:cNvSpPr/>
          <p:nvPr/>
        </p:nvSpPr>
        <p:spPr>
          <a:xfrm flipH="1">
            <a:off x="15316200" y="10572063"/>
            <a:ext cx="13258800"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smtClean="0">
                <a:solidFill>
                  <a:srgbClr val="FFFFFF"/>
                </a:solidFill>
                <a:latin typeface="Georgia"/>
                <a:cs typeface="Georgia"/>
              </a:rPr>
              <a:t>Present</a:t>
            </a:r>
            <a:endParaRPr lang="en-US" sz="8000" b="1" dirty="0">
              <a:solidFill>
                <a:srgbClr val="FFFFFF"/>
              </a:solidFill>
              <a:latin typeface="Georgia"/>
              <a:cs typeface="Georgia"/>
            </a:endParaRPr>
          </a:p>
        </p:txBody>
      </p:sp>
      <p:sp>
        <p:nvSpPr>
          <p:cNvPr id="36" name="Rectangle 35"/>
          <p:cNvSpPr/>
          <p:nvPr/>
        </p:nvSpPr>
        <p:spPr>
          <a:xfrm>
            <a:off x="15341346" y="12365497"/>
            <a:ext cx="13233654" cy="16361904"/>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24" name="TextBox 23"/>
          <p:cNvSpPr txBox="1"/>
          <p:nvPr/>
        </p:nvSpPr>
        <p:spPr>
          <a:xfrm>
            <a:off x="30001380" y="12530682"/>
            <a:ext cx="12955005" cy="7294305"/>
          </a:xfrm>
          <a:prstGeom prst="rect">
            <a:avLst/>
          </a:prstGeom>
          <a:noFill/>
        </p:spPr>
        <p:txBody>
          <a:bodyPr wrap="square" rtlCol="0">
            <a:spAutoFit/>
          </a:bodyPr>
          <a:lstStyle/>
          <a:p>
            <a:pPr marL="342900" indent="-342900">
              <a:lnSpc>
                <a:spcPct val="107000"/>
              </a:lnSpc>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Value words became an acronym (C-Crew) to help staff remember it (went from 15% to 69%)</a:t>
            </a:r>
            <a:endParaRPr lang="en-US" sz="4000" dirty="0"/>
          </a:p>
          <a:p>
            <a:pPr marL="342900" marR="0" lvl="0" indent="-342900">
              <a:lnSpc>
                <a:spcPct val="107000"/>
              </a:lnSpc>
              <a:spcBef>
                <a:spcPts val="0"/>
              </a:spcBef>
              <a:spcAft>
                <a:spcPts val="0"/>
              </a:spcAft>
              <a:buFont typeface="Symbol" panose="05050102010706020507" pitchFamily="18" charset="2"/>
              <a:buChar char=""/>
            </a:pPr>
            <a:r>
              <a:rPr lang="en-US" sz="4000" dirty="0" smtClean="0">
                <a:latin typeface="Calibri" panose="020F0502020204030204" pitchFamily="34" charset="0"/>
                <a:ea typeface="Calibri" panose="020F0502020204030204" pitchFamily="34" charset="0"/>
                <a:cs typeface="Times New Roman" panose="02020603050405020304" pitchFamily="18" charset="0"/>
              </a:rPr>
              <a:t>Our  </a:t>
            </a:r>
            <a:r>
              <a:rPr lang="en-US" sz="4000" dirty="0">
                <a:latin typeface="Calibri" panose="020F0502020204030204" pitchFamily="34" charset="0"/>
                <a:ea typeface="Calibri" panose="020F0502020204030204" pitchFamily="34" charset="0"/>
                <a:cs typeface="Times New Roman" panose="02020603050405020304" pitchFamily="18" charset="0"/>
              </a:rPr>
              <a:t>Home &amp; Community, Day Program &amp; Children’s Program overall ratios of +/- interactions is  roughly 20 to 1</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70% of all our employees are TOOLS trained and coached to competency</a:t>
            </a:r>
          </a:p>
          <a:p>
            <a:pPr marL="342900" marR="0" lvl="0" indent="-342900">
              <a:lnSpc>
                <a:spcPct val="107000"/>
              </a:lnSpc>
              <a:spcBef>
                <a:spcPts val="0"/>
              </a:spcBef>
              <a:spcAft>
                <a:spcPts val="0"/>
              </a:spcAft>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Increased our positive/negative monthly observations by 30%</a:t>
            </a:r>
          </a:p>
          <a:p>
            <a:pPr marL="342900" indent="-342900">
              <a:lnSpc>
                <a:spcPct val="107000"/>
              </a:lnSpc>
              <a:buFont typeface="Symbol" panose="05050102010706020507" pitchFamily="18" charset="2"/>
              <a:buChar char=""/>
            </a:pPr>
            <a:r>
              <a:rPr lang="en-US" sz="4000" dirty="0">
                <a:latin typeface="Calibri" panose="020F0502020204030204" pitchFamily="34" charset="0"/>
                <a:ea typeface="Calibri" panose="020F0502020204030204" pitchFamily="34" charset="0"/>
                <a:cs typeface="Times New Roman" panose="02020603050405020304" pitchFamily="18" charset="0"/>
              </a:rPr>
              <a:t>Currently at an 84% retention </a:t>
            </a:r>
            <a:r>
              <a:rPr lang="en-US" sz="4000" dirty="0" smtClean="0">
                <a:latin typeface="Calibri" panose="020F0502020204030204" pitchFamily="34" charset="0"/>
                <a:ea typeface="Calibri" panose="020F0502020204030204" pitchFamily="34" charset="0"/>
                <a:cs typeface="Times New Roman" panose="02020603050405020304" pitchFamily="18" charset="0"/>
              </a:rPr>
              <a:t>rate</a:t>
            </a:r>
          </a:p>
          <a:p>
            <a:pPr marL="342900" marR="0" lvl="0" indent="-342900">
              <a:lnSpc>
                <a:spcPct val="107000"/>
              </a:lnSpc>
              <a:spcBef>
                <a:spcPts val="0"/>
              </a:spcBef>
              <a:spcAft>
                <a:spcPts val="0"/>
              </a:spcAft>
              <a:buFont typeface="Symbol" panose="05050102010706020507" pitchFamily="18" charset="2"/>
              <a:buChar char=""/>
            </a:pPr>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6002236"/>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FA3D17A1-248C-476F-A725-A24DFE110C07}"/>
</file>

<file path=customXml/itemProps2.xml><?xml version="1.0" encoding="utf-8"?>
<ds:datastoreItem xmlns:ds="http://schemas.openxmlformats.org/officeDocument/2006/customXml" ds:itemID="{D7CFF745-7D58-4C51-B335-86979D210277}">
  <ds:schemaRefs>
    <ds:schemaRef ds:uri="http://schemas.microsoft.com/sharepoint/v3/contenttype/forms"/>
  </ds:schemaRefs>
</ds:datastoreItem>
</file>

<file path=customXml/itemProps3.xml><?xml version="1.0" encoding="utf-8"?>
<ds:datastoreItem xmlns:ds="http://schemas.openxmlformats.org/officeDocument/2006/customXml" ds:itemID="{6D1ADBD7-7D53-476C-AE03-66F8FC9093E3}">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4"/>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Poster_Template_48x36_Med</Template>
  <TotalTime>22</TotalTime>
  <Words>429</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Georgia</vt:lpstr>
      <vt:lpstr>Lucida Console</vt:lpstr>
      <vt:lpstr>Symbol</vt:lpstr>
      <vt:lpstr>Times New Roman</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26</cp:revision>
  <dcterms:created xsi:type="dcterms:W3CDTF">2020-01-06T17:11:32Z</dcterms:created>
  <dcterms:modified xsi:type="dcterms:W3CDTF">2020-03-09T18:36:32Z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