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7" r:id="rId4"/>
  </p:sldMasterIdLst>
  <p:notesMasterIdLst>
    <p:notesMasterId r:id="rId6"/>
  </p:notesMasterIdLst>
  <p:sldIdLst>
    <p:sldId id="259" r:id="rId5"/>
  </p:sldIdLst>
  <p:sldSz cx="43891200" cy="32918400"/>
  <p:notesSz cx="9144000" cy="6858000"/>
  <p:defaultTextStyle>
    <a:defPPr>
      <a:defRPr lang="en-US"/>
    </a:defPPr>
    <a:lvl1pPr marL="0" algn="l" defTabSz="3686677" rtl="0" eaLnBrk="1" latinLnBrk="0" hangingPunct="1">
      <a:defRPr sz="7300" kern="1200">
        <a:solidFill>
          <a:schemeClr val="tx1"/>
        </a:solidFill>
        <a:latin typeface="+mn-lt"/>
        <a:ea typeface="+mn-ea"/>
        <a:cs typeface="+mn-cs"/>
      </a:defRPr>
    </a:lvl1pPr>
    <a:lvl2pPr marL="1843338" algn="l" defTabSz="3686677" rtl="0" eaLnBrk="1" latinLnBrk="0" hangingPunct="1">
      <a:defRPr sz="7300" kern="1200">
        <a:solidFill>
          <a:schemeClr val="tx1"/>
        </a:solidFill>
        <a:latin typeface="+mn-lt"/>
        <a:ea typeface="+mn-ea"/>
        <a:cs typeface="+mn-cs"/>
      </a:defRPr>
    </a:lvl2pPr>
    <a:lvl3pPr marL="3686677" algn="l" defTabSz="3686677" rtl="0" eaLnBrk="1" latinLnBrk="0" hangingPunct="1">
      <a:defRPr sz="7300" kern="1200">
        <a:solidFill>
          <a:schemeClr val="tx1"/>
        </a:solidFill>
        <a:latin typeface="+mn-lt"/>
        <a:ea typeface="+mn-ea"/>
        <a:cs typeface="+mn-cs"/>
      </a:defRPr>
    </a:lvl3pPr>
    <a:lvl4pPr marL="5530014" algn="l" defTabSz="3686677" rtl="0" eaLnBrk="1" latinLnBrk="0" hangingPunct="1">
      <a:defRPr sz="7300" kern="1200">
        <a:solidFill>
          <a:schemeClr val="tx1"/>
        </a:solidFill>
        <a:latin typeface="+mn-lt"/>
        <a:ea typeface="+mn-ea"/>
        <a:cs typeface="+mn-cs"/>
      </a:defRPr>
    </a:lvl4pPr>
    <a:lvl5pPr marL="7373353" algn="l" defTabSz="3686677" rtl="0" eaLnBrk="1" latinLnBrk="0" hangingPunct="1">
      <a:defRPr sz="7300" kern="1200">
        <a:solidFill>
          <a:schemeClr val="tx1"/>
        </a:solidFill>
        <a:latin typeface="+mn-lt"/>
        <a:ea typeface="+mn-ea"/>
        <a:cs typeface="+mn-cs"/>
      </a:defRPr>
    </a:lvl5pPr>
    <a:lvl6pPr marL="9216691" algn="l" defTabSz="3686677" rtl="0" eaLnBrk="1" latinLnBrk="0" hangingPunct="1">
      <a:defRPr sz="7300" kern="1200">
        <a:solidFill>
          <a:schemeClr val="tx1"/>
        </a:solidFill>
        <a:latin typeface="+mn-lt"/>
        <a:ea typeface="+mn-ea"/>
        <a:cs typeface="+mn-cs"/>
      </a:defRPr>
    </a:lvl6pPr>
    <a:lvl7pPr marL="11060030" algn="l" defTabSz="3686677" rtl="0" eaLnBrk="1" latinLnBrk="0" hangingPunct="1">
      <a:defRPr sz="7300" kern="1200">
        <a:solidFill>
          <a:schemeClr val="tx1"/>
        </a:solidFill>
        <a:latin typeface="+mn-lt"/>
        <a:ea typeface="+mn-ea"/>
        <a:cs typeface="+mn-cs"/>
      </a:defRPr>
    </a:lvl7pPr>
    <a:lvl8pPr marL="12903368" algn="l" defTabSz="3686677" rtl="0" eaLnBrk="1" latinLnBrk="0" hangingPunct="1">
      <a:defRPr sz="7300" kern="1200">
        <a:solidFill>
          <a:schemeClr val="tx1"/>
        </a:solidFill>
        <a:latin typeface="+mn-lt"/>
        <a:ea typeface="+mn-ea"/>
        <a:cs typeface="+mn-cs"/>
      </a:defRPr>
    </a:lvl8pPr>
    <a:lvl9pPr marL="14746705" algn="l" defTabSz="3686677" rtl="0" eaLnBrk="1" latinLnBrk="0" hangingPunct="1">
      <a:defRPr sz="73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0000"/>
    <a:srgbClr val="FF0000"/>
    <a:srgbClr val="C0CED6"/>
    <a:srgbClr val="425563"/>
    <a:srgbClr val="7A81FF"/>
    <a:srgbClr val="FF40FF"/>
    <a:srgbClr val="FAF14B"/>
    <a:srgbClr val="5E000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456" autoAdjust="0"/>
    <p:restoredTop sz="86429"/>
  </p:normalViewPr>
  <p:slideViewPr>
    <p:cSldViewPr snapToGrid="0" snapToObjects="1">
      <p:cViewPr varScale="1">
        <p:scale>
          <a:sx n="15" d="100"/>
          <a:sy n="15" d="100"/>
        </p:scale>
        <p:origin x="1692" y="132"/>
      </p:cViewPr>
      <p:guideLst>
        <p:guide orient="horz" pos="10368"/>
        <p:guide pos="13824"/>
      </p:guideLst>
    </p:cSldViewPr>
  </p:slideViewPr>
  <p:outlineViewPr>
    <p:cViewPr>
      <p:scale>
        <a:sx n="33" d="100"/>
        <a:sy n="33" d="100"/>
      </p:scale>
      <p:origin x="0" y="0"/>
    </p:cViewPr>
  </p:outlineViewPr>
  <p:notesTextViewPr>
    <p:cViewPr>
      <p:scale>
        <a:sx n="1" d="1"/>
        <a:sy n="1" d="1"/>
      </p:scale>
      <p:origin x="0" y="0"/>
    </p:cViewPr>
  </p:notesTextViewPr>
  <p:sorterViewPr>
    <p:cViewPr>
      <p:scale>
        <a:sx n="140" d="100"/>
        <a:sy n="14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BFEBF3DD-24B8-9D40-ABEB-B4A0E772B6FC}" type="datetimeFigureOut">
              <a:rPr lang="en-US" smtClean="0"/>
              <a:t>3/9/2020</a:t>
            </a:fld>
            <a:endParaRPr lang="en-US" dirty="0"/>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3EA5C634-AB7C-E047-B961-FC16FF4C0ED5}" type="slidenum">
              <a:rPr lang="en-US" smtClean="0"/>
              <a:t>‹#›</a:t>
            </a:fld>
            <a:endParaRPr lang="en-US" dirty="0"/>
          </a:p>
        </p:txBody>
      </p:sp>
    </p:spTree>
    <p:extLst>
      <p:ext uri="{BB962C8B-B14F-4D97-AF65-F5344CB8AC3E}">
        <p14:creationId xmlns:p14="http://schemas.microsoft.com/office/powerpoint/2010/main" val="1827934505"/>
      </p:ext>
    </p:extLst>
  </p:cSld>
  <p:clrMap bg1="lt1" tx1="dk1" bg2="lt2" tx2="dk2" accent1="accent1" accent2="accent2" accent3="accent3" accent4="accent4" accent5="accent5" accent6="accent6" hlink="hlink" folHlink="folHlink"/>
  <p:notesStyle>
    <a:lvl1pPr marL="0" algn="l" defTabSz="3686677" rtl="0" eaLnBrk="1" latinLnBrk="0" hangingPunct="1">
      <a:defRPr sz="4800" kern="1200">
        <a:solidFill>
          <a:schemeClr val="tx1"/>
        </a:solidFill>
        <a:latin typeface="+mn-lt"/>
        <a:ea typeface="+mn-ea"/>
        <a:cs typeface="+mn-cs"/>
      </a:defRPr>
    </a:lvl1pPr>
    <a:lvl2pPr marL="1843338" algn="l" defTabSz="3686677" rtl="0" eaLnBrk="1" latinLnBrk="0" hangingPunct="1">
      <a:defRPr sz="4800" kern="1200">
        <a:solidFill>
          <a:schemeClr val="tx1"/>
        </a:solidFill>
        <a:latin typeface="+mn-lt"/>
        <a:ea typeface="+mn-ea"/>
        <a:cs typeface="+mn-cs"/>
      </a:defRPr>
    </a:lvl2pPr>
    <a:lvl3pPr marL="3686677" algn="l" defTabSz="3686677" rtl="0" eaLnBrk="1" latinLnBrk="0" hangingPunct="1">
      <a:defRPr sz="4800" kern="1200">
        <a:solidFill>
          <a:schemeClr val="tx1"/>
        </a:solidFill>
        <a:latin typeface="+mn-lt"/>
        <a:ea typeface="+mn-ea"/>
        <a:cs typeface="+mn-cs"/>
      </a:defRPr>
    </a:lvl3pPr>
    <a:lvl4pPr marL="5530014" algn="l" defTabSz="3686677" rtl="0" eaLnBrk="1" latinLnBrk="0" hangingPunct="1">
      <a:defRPr sz="4800" kern="1200">
        <a:solidFill>
          <a:schemeClr val="tx1"/>
        </a:solidFill>
        <a:latin typeface="+mn-lt"/>
        <a:ea typeface="+mn-ea"/>
        <a:cs typeface="+mn-cs"/>
      </a:defRPr>
    </a:lvl4pPr>
    <a:lvl5pPr marL="7373353" algn="l" defTabSz="3686677" rtl="0" eaLnBrk="1" latinLnBrk="0" hangingPunct="1">
      <a:defRPr sz="4800" kern="1200">
        <a:solidFill>
          <a:schemeClr val="tx1"/>
        </a:solidFill>
        <a:latin typeface="+mn-lt"/>
        <a:ea typeface="+mn-ea"/>
        <a:cs typeface="+mn-cs"/>
      </a:defRPr>
    </a:lvl5pPr>
    <a:lvl6pPr marL="9216691" algn="l" defTabSz="3686677" rtl="0" eaLnBrk="1" latinLnBrk="0" hangingPunct="1">
      <a:defRPr sz="4800" kern="1200">
        <a:solidFill>
          <a:schemeClr val="tx1"/>
        </a:solidFill>
        <a:latin typeface="+mn-lt"/>
        <a:ea typeface="+mn-ea"/>
        <a:cs typeface="+mn-cs"/>
      </a:defRPr>
    </a:lvl6pPr>
    <a:lvl7pPr marL="11060030" algn="l" defTabSz="3686677" rtl="0" eaLnBrk="1" latinLnBrk="0" hangingPunct="1">
      <a:defRPr sz="4800" kern="1200">
        <a:solidFill>
          <a:schemeClr val="tx1"/>
        </a:solidFill>
        <a:latin typeface="+mn-lt"/>
        <a:ea typeface="+mn-ea"/>
        <a:cs typeface="+mn-cs"/>
      </a:defRPr>
    </a:lvl7pPr>
    <a:lvl8pPr marL="12903368" algn="l" defTabSz="3686677" rtl="0" eaLnBrk="1" latinLnBrk="0" hangingPunct="1">
      <a:defRPr sz="4800" kern="1200">
        <a:solidFill>
          <a:schemeClr val="tx1"/>
        </a:solidFill>
        <a:latin typeface="+mn-lt"/>
        <a:ea typeface="+mn-ea"/>
        <a:cs typeface="+mn-cs"/>
      </a:defRPr>
    </a:lvl8pPr>
    <a:lvl9pPr marL="14746705" algn="l" defTabSz="3686677" rtl="0" eaLnBrk="1" latinLnBrk="0" hangingPunct="1">
      <a:defRPr sz="48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555703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6581599"/>
      </p:ext>
    </p:extLst>
  </p:cSld>
  <p:clrMap bg1="lt1" tx1="dk1" bg2="lt2" tx2="dk2" accent1="accent1" accent2="accent2" accent3="accent3" accent4="accent4" accent5="accent5" accent6="accent6" hlink="hlink" folHlink="folHlink"/>
  <p:sldLayoutIdLst>
    <p:sldLayoutId id="2147483684" r:id="rId1"/>
  </p:sldLayoutIdLst>
  <p:txStyles>
    <p:titleStyle>
      <a:lvl1pPr algn="ctr" defTabSz="391866" rtl="0" eaLnBrk="1" latinLnBrk="0" hangingPunct="1">
        <a:spcBef>
          <a:spcPct val="0"/>
        </a:spcBef>
        <a:buNone/>
        <a:defRPr sz="3800" kern="1200">
          <a:solidFill>
            <a:schemeClr val="tx1"/>
          </a:solidFill>
          <a:latin typeface="+mj-lt"/>
          <a:ea typeface="+mj-ea"/>
          <a:cs typeface="+mj-cs"/>
        </a:defRPr>
      </a:lvl1pPr>
    </p:titleStyle>
    <p:bodyStyle>
      <a:lvl1pPr marL="293900" indent="-293900" algn="l" defTabSz="391866" rtl="0" eaLnBrk="1" latinLnBrk="0" hangingPunct="1">
        <a:spcBef>
          <a:spcPct val="20000"/>
        </a:spcBef>
        <a:buFont typeface="Arial"/>
        <a:buChar char="•"/>
        <a:defRPr sz="2700" kern="1200">
          <a:solidFill>
            <a:schemeClr val="tx1"/>
          </a:solidFill>
          <a:latin typeface="+mn-lt"/>
          <a:ea typeface="+mn-ea"/>
          <a:cs typeface="+mn-cs"/>
        </a:defRPr>
      </a:lvl1pPr>
      <a:lvl2pPr marL="636782" indent="-244916" algn="l" defTabSz="391866" rtl="0" eaLnBrk="1" latinLnBrk="0" hangingPunct="1">
        <a:spcBef>
          <a:spcPct val="20000"/>
        </a:spcBef>
        <a:buFont typeface="Arial"/>
        <a:buChar char="–"/>
        <a:defRPr sz="2400" kern="1200">
          <a:solidFill>
            <a:schemeClr val="tx1"/>
          </a:solidFill>
          <a:latin typeface="+mn-lt"/>
          <a:ea typeface="+mn-ea"/>
          <a:cs typeface="+mn-cs"/>
        </a:defRPr>
      </a:lvl2pPr>
      <a:lvl3pPr marL="979665" indent="-195933" algn="l" defTabSz="391866" rtl="0" eaLnBrk="1" latinLnBrk="0" hangingPunct="1">
        <a:spcBef>
          <a:spcPct val="20000"/>
        </a:spcBef>
        <a:buFont typeface="Arial"/>
        <a:buChar char="•"/>
        <a:defRPr sz="2100" kern="1200">
          <a:solidFill>
            <a:schemeClr val="tx1"/>
          </a:solidFill>
          <a:latin typeface="+mn-lt"/>
          <a:ea typeface="+mn-ea"/>
          <a:cs typeface="+mn-cs"/>
        </a:defRPr>
      </a:lvl3pPr>
      <a:lvl4pPr marL="1371531" indent="-195933" algn="l" defTabSz="391866" rtl="0" eaLnBrk="1" latinLnBrk="0" hangingPunct="1">
        <a:spcBef>
          <a:spcPct val="20000"/>
        </a:spcBef>
        <a:buFont typeface="Arial"/>
        <a:buChar char="–"/>
        <a:defRPr sz="1700" kern="1200">
          <a:solidFill>
            <a:schemeClr val="tx1"/>
          </a:solidFill>
          <a:latin typeface="+mn-lt"/>
          <a:ea typeface="+mn-ea"/>
          <a:cs typeface="+mn-cs"/>
        </a:defRPr>
      </a:lvl4pPr>
      <a:lvl5pPr marL="1763398" indent="-195933" algn="l" defTabSz="391866" rtl="0" eaLnBrk="1" latinLnBrk="0" hangingPunct="1">
        <a:spcBef>
          <a:spcPct val="20000"/>
        </a:spcBef>
        <a:buFont typeface="Arial"/>
        <a:buChar char="»"/>
        <a:defRPr sz="1700" kern="1200">
          <a:solidFill>
            <a:schemeClr val="tx1"/>
          </a:solidFill>
          <a:latin typeface="+mn-lt"/>
          <a:ea typeface="+mn-ea"/>
          <a:cs typeface="+mn-cs"/>
        </a:defRPr>
      </a:lvl5pPr>
      <a:lvl6pPr marL="2155264" indent="-195933" algn="l" defTabSz="391866" rtl="0" eaLnBrk="1" latinLnBrk="0" hangingPunct="1">
        <a:spcBef>
          <a:spcPct val="20000"/>
        </a:spcBef>
        <a:buFont typeface="Arial"/>
        <a:buChar char="•"/>
        <a:defRPr sz="1700" kern="1200">
          <a:solidFill>
            <a:schemeClr val="tx1"/>
          </a:solidFill>
          <a:latin typeface="+mn-lt"/>
          <a:ea typeface="+mn-ea"/>
          <a:cs typeface="+mn-cs"/>
        </a:defRPr>
      </a:lvl6pPr>
      <a:lvl7pPr marL="2547130" indent="-195933" algn="l" defTabSz="391866" rtl="0" eaLnBrk="1" latinLnBrk="0" hangingPunct="1">
        <a:spcBef>
          <a:spcPct val="20000"/>
        </a:spcBef>
        <a:buFont typeface="Arial"/>
        <a:buChar char="•"/>
        <a:defRPr sz="1700" kern="1200">
          <a:solidFill>
            <a:schemeClr val="tx1"/>
          </a:solidFill>
          <a:latin typeface="+mn-lt"/>
          <a:ea typeface="+mn-ea"/>
          <a:cs typeface="+mn-cs"/>
        </a:defRPr>
      </a:lvl7pPr>
      <a:lvl8pPr marL="2938996" indent="-195933" algn="l" defTabSz="391866" rtl="0" eaLnBrk="1" latinLnBrk="0" hangingPunct="1">
        <a:spcBef>
          <a:spcPct val="20000"/>
        </a:spcBef>
        <a:buFont typeface="Arial"/>
        <a:buChar char="•"/>
        <a:defRPr sz="1700" kern="1200">
          <a:solidFill>
            <a:schemeClr val="tx1"/>
          </a:solidFill>
          <a:latin typeface="+mn-lt"/>
          <a:ea typeface="+mn-ea"/>
          <a:cs typeface="+mn-cs"/>
        </a:defRPr>
      </a:lvl8pPr>
      <a:lvl9pPr marL="3330862" indent="-195933" algn="l" defTabSz="391866" rtl="0" eaLnBrk="1" latinLnBrk="0" hangingPunct="1">
        <a:spcBef>
          <a:spcPct val="20000"/>
        </a:spcBef>
        <a:buFont typeface="Arial"/>
        <a:buChar char="•"/>
        <a:defRPr sz="1700" kern="1200">
          <a:solidFill>
            <a:schemeClr val="tx1"/>
          </a:solidFill>
          <a:latin typeface="+mn-lt"/>
          <a:ea typeface="+mn-ea"/>
          <a:cs typeface="+mn-cs"/>
        </a:defRPr>
      </a:lvl9pPr>
    </p:bodyStyle>
    <p:otherStyle>
      <a:defPPr>
        <a:defRPr lang="en-US"/>
      </a:defPPr>
      <a:lvl1pPr marL="0" algn="l" defTabSz="391866" rtl="0" eaLnBrk="1" latinLnBrk="0" hangingPunct="1">
        <a:defRPr sz="1500" kern="1200">
          <a:solidFill>
            <a:schemeClr val="tx1"/>
          </a:solidFill>
          <a:latin typeface="+mn-lt"/>
          <a:ea typeface="+mn-ea"/>
          <a:cs typeface="+mn-cs"/>
        </a:defRPr>
      </a:lvl1pPr>
      <a:lvl2pPr marL="391866" algn="l" defTabSz="391866" rtl="0" eaLnBrk="1" latinLnBrk="0" hangingPunct="1">
        <a:defRPr sz="1500" kern="1200">
          <a:solidFill>
            <a:schemeClr val="tx1"/>
          </a:solidFill>
          <a:latin typeface="+mn-lt"/>
          <a:ea typeface="+mn-ea"/>
          <a:cs typeface="+mn-cs"/>
        </a:defRPr>
      </a:lvl2pPr>
      <a:lvl3pPr marL="783732" algn="l" defTabSz="391866" rtl="0" eaLnBrk="1" latinLnBrk="0" hangingPunct="1">
        <a:defRPr sz="1500" kern="1200">
          <a:solidFill>
            <a:schemeClr val="tx1"/>
          </a:solidFill>
          <a:latin typeface="+mn-lt"/>
          <a:ea typeface="+mn-ea"/>
          <a:cs typeface="+mn-cs"/>
        </a:defRPr>
      </a:lvl3pPr>
      <a:lvl4pPr marL="1175598" algn="l" defTabSz="391866" rtl="0" eaLnBrk="1" latinLnBrk="0" hangingPunct="1">
        <a:defRPr sz="1500" kern="1200">
          <a:solidFill>
            <a:schemeClr val="tx1"/>
          </a:solidFill>
          <a:latin typeface="+mn-lt"/>
          <a:ea typeface="+mn-ea"/>
          <a:cs typeface="+mn-cs"/>
        </a:defRPr>
      </a:lvl4pPr>
      <a:lvl5pPr marL="1567464" algn="l" defTabSz="391866" rtl="0" eaLnBrk="1" latinLnBrk="0" hangingPunct="1">
        <a:defRPr sz="1500" kern="1200">
          <a:solidFill>
            <a:schemeClr val="tx1"/>
          </a:solidFill>
          <a:latin typeface="+mn-lt"/>
          <a:ea typeface="+mn-ea"/>
          <a:cs typeface="+mn-cs"/>
        </a:defRPr>
      </a:lvl5pPr>
      <a:lvl6pPr marL="1959331" algn="l" defTabSz="391866" rtl="0" eaLnBrk="1" latinLnBrk="0" hangingPunct="1">
        <a:defRPr sz="1500" kern="1200">
          <a:solidFill>
            <a:schemeClr val="tx1"/>
          </a:solidFill>
          <a:latin typeface="+mn-lt"/>
          <a:ea typeface="+mn-ea"/>
          <a:cs typeface="+mn-cs"/>
        </a:defRPr>
      </a:lvl6pPr>
      <a:lvl7pPr marL="2351197" algn="l" defTabSz="391866" rtl="0" eaLnBrk="1" latinLnBrk="0" hangingPunct="1">
        <a:defRPr sz="1500" kern="1200">
          <a:solidFill>
            <a:schemeClr val="tx1"/>
          </a:solidFill>
          <a:latin typeface="+mn-lt"/>
          <a:ea typeface="+mn-ea"/>
          <a:cs typeface="+mn-cs"/>
        </a:defRPr>
      </a:lvl7pPr>
      <a:lvl8pPr marL="2743063" algn="l" defTabSz="391866" rtl="0" eaLnBrk="1" latinLnBrk="0" hangingPunct="1">
        <a:defRPr sz="1500" kern="1200">
          <a:solidFill>
            <a:schemeClr val="tx1"/>
          </a:solidFill>
          <a:latin typeface="+mn-lt"/>
          <a:ea typeface="+mn-ea"/>
          <a:cs typeface="+mn-cs"/>
        </a:defRPr>
      </a:lvl8pPr>
      <a:lvl9pPr marL="3134929" algn="l" defTabSz="391866"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C29D1EC-A7A8-49CB-82F6-0363CBA5F395}"/>
              </a:ext>
            </a:extLst>
          </p:cNvPr>
          <p:cNvPicPr>
            <a:picLocks noChangeAspect="1"/>
          </p:cNvPicPr>
          <p:nvPr/>
        </p:nvPicPr>
        <p:blipFill>
          <a:blip r:embed="rId2"/>
          <a:stretch>
            <a:fillRect/>
          </a:stretch>
        </p:blipFill>
        <p:spPr>
          <a:xfrm>
            <a:off x="37871401" y="371341"/>
            <a:ext cx="4647388" cy="3565629"/>
          </a:xfrm>
          <a:prstGeom prst="rect">
            <a:avLst/>
          </a:prstGeom>
        </p:spPr>
      </p:pic>
      <p:cxnSp>
        <p:nvCxnSpPr>
          <p:cNvPr id="2" name="Straight Connector 1"/>
          <p:cNvCxnSpPr/>
          <p:nvPr/>
        </p:nvCxnSpPr>
        <p:spPr>
          <a:xfrm flipH="1">
            <a:off x="1031274" y="29326114"/>
            <a:ext cx="42127713" cy="0"/>
          </a:xfrm>
          <a:prstGeom prst="line">
            <a:avLst/>
          </a:prstGeom>
          <a:ln w="28575" cmpd="sng">
            <a:solidFill>
              <a:srgbClr val="5E0009"/>
            </a:solidFill>
          </a:ln>
          <a:effectLst/>
        </p:spPr>
        <p:style>
          <a:lnRef idx="2">
            <a:schemeClr val="accent1"/>
          </a:lnRef>
          <a:fillRef idx="0">
            <a:schemeClr val="accent1"/>
          </a:fillRef>
          <a:effectRef idx="1">
            <a:schemeClr val="accent1"/>
          </a:effectRef>
          <a:fontRef idx="minor">
            <a:schemeClr val="tx1"/>
          </a:fontRef>
        </p:style>
      </p:cxnSp>
      <p:sp>
        <p:nvSpPr>
          <p:cNvPr id="4" name="Shape 129"/>
          <p:cNvSpPr/>
          <p:nvPr/>
        </p:nvSpPr>
        <p:spPr>
          <a:xfrm>
            <a:off x="1884455" y="29536030"/>
            <a:ext cx="8132803" cy="3054270"/>
          </a:xfrm>
          <a:prstGeom prst="rect">
            <a:avLst/>
          </a:prstGeom>
          <a:ln w="12700">
            <a:miter lim="400000"/>
          </a:ln>
          <a:extLst>
            <a:ext uri="{C572A759-6A51-4108-AA02-DFA0A04FC94B}">
              <ma14:wrappingTextBoxFlag xmlns="" xmlns:ma14="http://schemas.microsoft.com/office/mac/drawingml/2011/main" val="1"/>
            </a:ext>
          </a:extLst>
        </p:spPr>
        <p:txBody>
          <a:bodyPr wrap="square" lIns="49326" tIns="49326" rIns="49326" bIns="49326">
            <a:spAutoFit/>
          </a:bodyPr>
          <a:lstStyle/>
          <a:p>
            <a:pPr algn="ctr" defTabSz="2909798">
              <a:defRPr sz="3200"/>
            </a:pPr>
            <a:r>
              <a:rPr lang="en-US" sz="3200" b="1" dirty="0"/>
              <a:t>Contact Information: </a:t>
            </a:r>
          </a:p>
          <a:p>
            <a:pPr algn="ctr" defTabSz="2909798">
              <a:defRPr sz="3200"/>
            </a:pPr>
            <a:r>
              <a:rPr lang="en-US" sz="3200" dirty="0"/>
              <a:t>Dawn </a:t>
            </a:r>
            <a:r>
              <a:rPr lang="en-US" sz="3200" dirty="0" smtClean="0"/>
              <a:t>Perkins, Executive </a:t>
            </a:r>
            <a:r>
              <a:rPr lang="en-US" sz="3200" dirty="0"/>
              <a:t>Director</a:t>
            </a:r>
            <a:endParaRPr sz="3200" dirty="0"/>
          </a:p>
          <a:p>
            <a:pPr algn="ctr" defTabSz="2909798">
              <a:defRPr sz="3200"/>
            </a:pPr>
            <a:r>
              <a:rPr lang="en-US" sz="3200" dirty="0"/>
              <a:t>ICAN Missouri Foundation</a:t>
            </a:r>
            <a:endParaRPr sz="3200" dirty="0"/>
          </a:p>
          <a:p>
            <a:pPr algn="ctr" defTabSz="2909798">
              <a:defRPr sz="3200"/>
            </a:pPr>
            <a:r>
              <a:rPr lang="en-US" sz="3200" dirty="0"/>
              <a:t>105 North Ave. – Moberly, MO 65270</a:t>
            </a:r>
            <a:endParaRPr sz="3200" dirty="0"/>
          </a:p>
          <a:p>
            <a:pPr algn="ctr" defTabSz="2909798">
              <a:defRPr sz="3200" u="sng"/>
            </a:pPr>
            <a:r>
              <a:rPr lang="en-US" sz="3200" dirty="0"/>
              <a:t>dperkins@icanmo.org</a:t>
            </a:r>
            <a:endParaRPr sz="3200" dirty="0"/>
          </a:p>
          <a:p>
            <a:pPr algn="ctr" defTabSz="2909798">
              <a:defRPr sz="3200"/>
            </a:pPr>
            <a:r>
              <a:rPr lang="en-US" sz="3200" dirty="0"/>
              <a:t>660.269.8767</a:t>
            </a:r>
            <a:endParaRPr sz="3200" u="sng"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474762" y="30116417"/>
            <a:ext cx="2562583" cy="2353003"/>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652940" y="30053928"/>
            <a:ext cx="3382349" cy="2525487"/>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919892" y="30223410"/>
            <a:ext cx="10293575" cy="2115675"/>
          </a:xfrm>
          <a:prstGeom prst="rect">
            <a:avLst/>
          </a:prstGeom>
        </p:spPr>
      </p:pic>
      <p:sp>
        <p:nvSpPr>
          <p:cNvPr id="8" name="Snip Single Corner Rectangle 7"/>
          <p:cNvSpPr/>
          <p:nvPr/>
        </p:nvSpPr>
        <p:spPr>
          <a:xfrm flipH="1">
            <a:off x="881743" y="574766"/>
            <a:ext cx="42127714" cy="3213463"/>
          </a:xfrm>
          <a:prstGeom prst="snip1Rect">
            <a:avLst/>
          </a:prstGeom>
          <a:noFill/>
          <a:ln w="76200">
            <a:solidFill>
              <a:schemeClr val="tx1"/>
            </a:solidFill>
          </a:ln>
          <a:effectLst/>
        </p:spPr>
        <p:style>
          <a:lnRef idx="1">
            <a:schemeClr val="accent1"/>
          </a:lnRef>
          <a:fillRef idx="3">
            <a:schemeClr val="accent1"/>
          </a:fillRef>
          <a:effectRef idx="2">
            <a:schemeClr val="accent1"/>
          </a:effectRef>
          <a:fontRef idx="minor">
            <a:schemeClr val="lt1"/>
          </a:fontRef>
        </p:style>
        <p:txBody>
          <a:bodyPr lIns="78373" tIns="39187" rIns="78373" bIns="39187" rtlCol="0" anchor="ctr"/>
          <a:lstStyle/>
          <a:p>
            <a:pPr algn="ctr"/>
            <a:endParaRPr lang="en-US"/>
          </a:p>
        </p:txBody>
      </p:sp>
      <p:grpSp>
        <p:nvGrpSpPr>
          <p:cNvPr id="9" name="Group 8"/>
          <p:cNvGrpSpPr/>
          <p:nvPr/>
        </p:nvGrpSpPr>
        <p:grpSpPr>
          <a:xfrm>
            <a:off x="1884455" y="222747"/>
            <a:ext cx="3668585" cy="2201150"/>
            <a:chOff x="1795622" y="2672712"/>
            <a:chExt cx="4280016" cy="2568008"/>
          </a:xfrm>
          <a:solidFill>
            <a:srgbClr val="5E0009"/>
          </a:solidFill>
        </p:grpSpPr>
        <p:sp>
          <p:nvSpPr>
            <p:cNvPr id="10" name="Rectangle 9"/>
            <p:cNvSpPr/>
            <p:nvPr userDrawn="1"/>
          </p:nvSpPr>
          <p:spPr>
            <a:xfrm>
              <a:off x="5222169" y="2672712"/>
              <a:ext cx="853469" cy="2568008"/>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userDrawn="1"/>
          </p:nvSpPr>
          <p:spPr>
            <a:xfrm>
              <a:off x="3506720" y="2672712"/>
              <a:ext cx="853469" cy="2568008"/>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795622" y="2672712"/>
              <a:ext cx="853469" cy="2568008"/>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3" name="TextBox 12"/>
          <p:cNvSpPr txBox="1"/>
          <p:nvPr/>
        </p:nvSpPr>
        <p:spPr>
          <a:xfrm>
            <a:off x="7158377" y="645128"/>
            <a:ext cx="29494563" cy="2202798"/>
          </a:xfrm>
          <a:prstGeom prst="rect">
            <a:avLst/>
          </a:prstGeom>
          <a:noFill/>
        </p:spPr>
        <p:txBody>
          <a:bodyPr wrap="square" lIns="78373" tIns="39187" rIns="78373" bIns="39187" rtlCol="0">
            <a:spAutoFit/>
          </a:bodyPr>
          <a:lstStyle/>
          <a:p>
            <a:pPr algn="ctr"/>
            <a:r>
              <a:rPr lang="en-US" sz="13800" b="1" dirty="0">
                <a:solidFill>
                  <a:srgbClr val="960000"/>
                </a:solidFill>
                <a:latin typeface="Lucida Console" panose="020B0609040504020204" pitchFamily="49" charset="0"/>
                <a:cs typeface="Arial"/>
              </a:rPr>
              <a:t>“Talk Data To Me”</a:t>
            </a:r>
            <a:endParaRPr lang="en-US" sz="13800" dirty="0">
              <a:solidFill>
                <a:srgbClr val="960000"/>
              </a:solidFill>
              <a:latin typeface="Lucida Console" panose="020B0609040504020204" pitchFamily="49" charset="0"/>
              <a:cs typeface="Arial"/>
            </a:endParaRPr>
          </a:p>
        </p:txBody>
      </p:sp>
      <p:sp>
        <p:nvSpPr>
          <p:cNvPr id="14" name="TextBox 13"/>
          <p:cNvSpPr txBox="1"/>
          <p:nvPr/>
        </p:nvSpPr>
        <p:spPr>
          <a:xfrm>
            <a:off x="15259547" y="2608452"/>
            <a:ext cx="12997539" cy="1002469"/>
          </a:xfrm>
          <a:prstGeom prst="rect">
            <a:avLst/>
          </a:prstGeom>
          <a:noFill/>
        </p:spPr>
        <p:txBody>
          <a:bodyPr wrap="square" lIns="78373" tIns="39187" rIns="78373" bIns="39187" rtlCol="0">
            <a:spAutoFit/>
          </a:bodyPr>
          <a:lstStyle/>
          <a:p>
            <a:pPr algn="ctr"/>
            <a:r>
              <a:rPr lang="en-US" sz="6000" b="1" spc="300" dirty="0">
                <a:cs typeface="Arial"/>
              </a:rPr>
              <a:t>Dawn</a:t>
            </a:r>
            <a:r>
              <a:rPr lang="en-US" sz="4600" b="1" spc="300" dirty="0">
                <a:latin typeface="Arial"/>
                <a:cs typeface="Arial"/>
              </a:rPr>
              <a:t> </a:t>
            </a:r>
            <a:r>
              <a:rPr lang="en-US" sz="6000" b="1" spc="300" dirty="0">
                <a:cs typeface="Arial"/>
              </a:rPr>
              <a:t>Perkins</a:t>
            </a:r>
            <a:endParaRPr lang="en-US" sz="6000" spc="300" dirty="0">
              <a:cs typeface="Arial"/>
            </a:endParaRPr>
          </a:p>
        </p:txBody>
      </p:sp>
      <p:sp>
        <p:nvSpPr>
          <p:cNvPr id="16" name="TextBox 15"/>
          <p:cNvSpPr txBox="1"/>
          <p:nvPr/>
        </p:nvSpPr>
        <p:spPr>
          <a:xfrm>
            <a:off x="7958112" y="2458421"/>
            <a:ext cx="12997539" cy="1002469"/>
          </a:xfrm>
          <a:prstGeom prst="rect">
            <a:avLst/>
          </a:prstGeom>
          <a:noFill/>
        </p:spPr>
        <p:txBody>
          <a:bodyPr wrap="square" lIns="78373" tIns="39187" rIns="78373" bIns="39187" rtlCol="0">
            <a:spAutoFit/>
          </a:bodyPr>
          <a:lstStyle/>
          <a:p>
            <a:pPr algn="ctr"/>
            <a:r>
              <a:rPr lang="en-US" sz="6000" b="1" spc="300" dirty="0">
                <a:cs typeface="Arial"/>
              </a:rPr>
              <a:t>Brittany Esry</a:t>
            </a:r>
            <a:endParaRPr lang="en-US" sz="6000" spc="300" dirty="0">
              <a:cs typeface="Arial"/>
            </a:endParaRPr>
          </a:p>
        </p:txBody>
      </p:sp>
      <p:sp>
        <p:nvSpPr>
          <p:cNvPr id="18" name="TextBox 17"/>
          <p:cNvSpPr txBox="1"/>
          <p:nvPr/>
        </p:nvSpPr>
        <p:spPr>
          <a:xfrm>
            <a:off x="38812126" y="1282356"/>
            <a:ext cx="3868615" cy="1215717"/>
          </a:xfrm>
          <a:prstGeom prst="rect">
            <a:avLst/>
          </a:prstGeom>
          <a:noFill/>
        </p:spPr>
        <p:txBody>
          <a:bodyPr wrap="square" rtlCol="0">
            <a:spAutoFit/>
          </a:bodyPr>
          <a:lstStyle/>
          <a:p>
            <a:endParaRPr lang="en-US" dirty="0"/>
          </a:p>
        </p:txBody>
      </p:sp>
      <p:sp>
        <p:nvSpPr>
          <p:cNvPr id="19" name="Rectangle 18"/>
          <p:cNvSpPr/>
          <p:nvPr/>
        </p:nvSpPr>
        <p:spPr>
          <a:xfrm>
            <a:off x="979715" y="5003074"/>
            <a:ext cx="42057629" cy="5087951"/>
          </a:xfrm>
          <a:prstGeom prst="rect">
            <a:avLst/>
          </a:prstGeom>
          <a:noFill/>
          <a:ln w="762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lIns="78373" tIns="39187" rIns="78373" bIns="39187" rtlCol="0" anchor="ctr"/>
          <a:lstStyle/>
          <a:p>
            <a:pPr algn="ctr"/>
            <a:endParaRPr lang="en-US"/>
          </a:p>
        </p:txBody>
      </p:sp>
      <p:sp>
        <p:nvSpPr>
          <p:cNvPr id="20" name="Snip Single Corner Rectangle 19"/>
          <p:cNvSpPr/>
          <p:nvPr/>
        </p:nvSpPr>
        <p:spPr>
          <a:xfrm flipH="1">
            <a:off x="979715" y="4343401"/>
            <a:ext cx="42057629" cy="1617846"/>
          </a:xfrm>
          <a:prstGeom prst="snip1Rect">
            <a:avLst/>
          </a:prstGeom>
          <a:solidFill>
            <a:srgbClr val="00B050"/>
          </a:solidFill>
          <a:ln w="76200">
            <a:solidFill>
              <a:srgbClr val="5E0009"/>
            </a:solidFill>
          </a:ln>
          <a:effectLst/>
        </p:spPr>
        <p:style>
          <a:lnRef idx="1">
            <a:schemeClr val="accent1"/>
          </a:lnRef>
          <a:fillRef idx="3">
            <a:schemeClr val="accent1"/>
          </a:fillRef>
          <a:effectRef idx="2">
            <a:schemeClr val="accent1"/>
          </a:effectRef>
          <a:fontRef idx="minor">
            <a:schemeClr val="lt1"/>
          </a:fontRef>
        </p:style>
        <p:txBody>
          <a:bodyPr lIns="78373" tIns="39187" rIns="78373" bIns="39187" rtlCol="0" anchor="ctr"/>
          <a:lstStyle/>
          <a:p>
            <a:pPr algn="ctr"/>
            <a:endParaRPr lang="en-US"/>
          </a:p>
        </p:txBody>
      </p:sp>
      <p:sp>
        <p:nvSpPr>
          <p:cNvPr id="21" name="TextBox 20"/>
          <p:cNvSpPr txBox="1"/>
          <p:nvPr/>
        </p:nvSpPr>
        <p:spPr>
          <a:xfrm>
            <a:off x="1175657" y="4607278"/>
            <a:ext cx="41931772" cy="1187135"/>
          </a:xfrm>
          <a:prstGeom prst="rect">
            <a:avLst/>
          </a:prstGeom>
          <a:noFill/>
        </p:spPr>
        <p:txBody>
          <a:bodyPr wrap="square" lIns="78373" tIns="39187" rIns="78373" bIns="39187" rtlCol="0">
            <a:spAutoFit/>
          </a:bodyPr>
          <a:lstStyle/>
          <a:p>
            <a:pPr algn="ctr"/>
            <a:r>
              <a:rPr lang="en-US" sz="7200" b="1" dirty="0">
                <a:solidFill>
                  <a:srgbClr val="FFFFFF"/>
                </a:solidFill>
                <a:latin typeface="Georgia"/>
                <a:cs typeface="Georgia"/>
              </a:rPr>
              <a:t>Agency Background</a:t>
            </a:r>
          </a:p>
        </p:txBody>
      </p:sp>
      <p:sp>
        <p:nvSpPr>
          <p:cNvPr id="22" name="Rectangle 21"/>
          <p:cNvSpPr/>
          <p:nvPr/>
        </p:nvSpPr>
        <p:spPr>
          <a:xfrm>
            <a:off x="1031274" y="11083936"/>
            <a:ext cx="13258799" cy="6213464"/>
          </a:xfrm>
          <a:prstGeom prst="rect">
            <a:avLst/>
          </a:prstGeom>
          <a:noFill/>
          <a:ln w="762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lIns="78373" tIns="39187" rIns="78373" bIns="39187" rtlCol="0" anchor="ctr"/>
          <a:lstStyle/>
          <a:p>
            <a:pPr algn="ctr"/>
            <a:endParaRPr lang="en-US"/>
          </a:p>
        </p:txBody>
      </p:sp>
      <p:sp>
        <p:nvSpPr>
          <p:cNvPr id="23" name="Snip Single Corner Rectangle 22"/>
          <p:cNvSpPr/>
          <p:nvPr/>
        </p:nvSpPr>
        <p:spPr>
          <a:xfrm flipH="1">
            <a:off x="1031274" y="10497456"/>
            <a:ext cx="13258800" cy="1724297"/>
          </a:xfrm>
          <a:prstGeom prst="snip1Rect">
            <a:avLst/>
          </a:prstGeom>
          <a:solidFill>
            <a:srgbClr val="00B050"/>
          </a:solidFill>
          <a:ln w="76200">
            <a:solidFill>
              <a:srgbClr val="5E0009"/>
            </a:solidFill>
          </a:ln>
          <a:effectLst/>
        </p:spPr>
        <p:style>
          <a:lnRef idx="1">
            <a:schemeClr val="accent1"/>
          </a:lnRef>
          <a:fillRef idx="3">
            <a:schemeClr val="accent1"/>
          </a:fillRef>
          <a:effectRef idx="2">
            <a:schemeClr val="accent1"/>
          </a:effectRef>
          <a:fontRef idx="minor">
            <a:schemeClr val="lt1"/>
          </a:fontRef>
        </p:style>
        <p:txBody>
          <a:bodyPr lIns="78373" tIns="39187" rIns="78373" bIns="39187" rtlCol="0" anchor="ctr"/>
          <a:lstStyle/>
          <a:p>
            <a:pPr algn="ctr"/>
            <a:r>
              <a:rPr lang="en-US" sz="8000" b="1" dirty="0">
                <a:solidFill>
                  <a:srgbClr val="FFFFFF"/>
                </a:solidFill>
                <a:latin typeface="Georgia"/>
                <a:cs typeface="Georgia"/>
              </a:rPr>
              <a:t>Past</a:t>
            </a:r>
          </a:p>
        </p:txBody>
      </p:sp>
      <p:sp>
        <p:nvSpPr>
          <p:cNvPr id="26" name="Rectangle 25"/>
          <p:cNvSpPr/>
          <p:nvPr/>
        </p:nvSpPr>
        <p:spPr>
          <a:xfrm>
            <a:off x="29524166" y="21303937"/>
            <a:ext cx="13513179" cy="7423463"/>
          </a:xfrm>
          <a:prstGeom prst="rect">
            <a:avLst/>
          </a:prstGeom>
          <a:noFill/>
          <a:ln w="762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lIns="78373" tIns="39187" rIns="78373" bIns="39187" rtlCol="0" anchor="ctr"/>
          <a:lstStyle/>
          <a:p>
            <a:pPr algn="ctr"/>
            <a:endParaRPr lang="en-US"/>
          </a:p>
        </p:txBody>
      </p:sp>
      <p:sp>
        <p:nvSpPr>
          <p:cNvPr id="27" name="Snip Single Corner Rectangle 26"/>
          <p:cNvSpPr/>
          <p:nvPr/>
        </p:nvSpPr>
        <p:spPr>
          <a:xfrm flipH="1">
            <a:off x="29524166" y="19507779"/>
            <a:ext cx="13513179" cy="1728216"/>
          </a:xfrm>
          <a:prstGeom prst="snip1Rect">
            <a:avLst/>
          </a:prstGeom>
          <a:solidFill>
            <a:srgbClr val="00B050"/>
          </a:solidFill>
          <a:ln w="76200">
            <a:solidFill>
              <a:srgbClr val="5E0009"/>
            </a:solidFill>
          </a:ln>
          <a:effectLst/>
        </p:spPr>
        <p:style>
          <a:lnRef idx="1">
            <a:schemeClr val="accent1"/>
          </a:lnRef>
          <a:fillRef idx="3">
            <a:schemeClr val="accent1"/>
          </a:fillRef>
          <a:effectRef idx="2">
            <a:schemeClr val="accent1"/>
          </a:effectRef>
          <a:fontRef idx="minor">
            <a:schemeClr val="lt1"/>
          </a:fontRef>
        </p:style>
        <p:txBody>
          <a:bodyPr lIns="78373" tIns="39187" rIns="78373" bIns="39187" rtlCol="0" anchor="ctr"/>
          <a:lstStyle/>
          <a:p>
            <a:pPr algn="ctr"/>
            <a:r>
              <a:rPr lang="en-US" sz="8000" b="1" dirty="0">
                <a:solidFill>
                  <a:srgbClr val="FFFFFF"/>
                </a:solidFill>
                <a:latin typeface="Georgia"/>
                <a:cs typeface="Georgia"/>
              </a:rPr>
              <a:t>Future</a:t>
            </a:r>
          </a:p>
        </p:txBody>
      </p:sp>
      <p:sp>
        <p:nvSpPr>
          <p:cNvPr id="28" name="Rectangle 27"/>
          <p:cNvSpPr/>
          <p:nvPr/>
        </p:nvSpPr>
        <p:spPr>
          <a:xfrm>
            <a:off x="1175657" y="12610661"/>
            <a:ext cx="13114416" cy="4001752"/>
          </a:xfrm>
          <a:prstGeom prst="rect">
            <a:avLst/>
          </a:prstGeom>
        </p:spPr>
        <p:txBody>
          <a:bodyPr wrap="square" lIns="78373" tIns="39187" rIns="78373" bIns="39187">
            <a:spAutoFit/>
          </a:bodyPr>
          <a:lstStyle/>
          <a:p>
            <a:pPr marL="342900" marR="0" lvl="0" indent="-342900">
              <a:lnSpc>
                <a:spcPct val="107000"/>
              </a:lnSpc>
              <a:spcBef>
                <a:spcPts val="0"/>
              </a:spcBef>
              <a:spcAft>
                <a:spcPts val="0"/>
              </a:spcAft>
              <a:buFont typeface="Symbol" panose="05050102010706020507" pitchFamily="18" charset="2"/>
              <a:buChar char=""/>
            </a:pPr>
            <a:r>
              <a:rPr lang="en-US" sz="4000" dirty="0">
                <a:latin typeface="Calibri" panose="020F0502020204030204" pitchFamily="34" charset="0"/>
                <a:ea typeface="Calibri" panose="020F0502020204030204" pitchFamily="34" charset="0"/>
                <a:cs typeface="Times New Roman" panose="02020603050405020304" pitchFamily="18" charset="0"/>
              </a:rPr>
              <a:t>Tried various things to enhance staff involvement, monthly</a:t>
            </a:r>
          </a:p>
          <a:p>
            <a:pPr marL="342900" marR="0" lvl="0" indent="-342900">
              <a:lnSpc>
                <a:spcPct val="107000"/>
              </a:lnSpc>
              <a:spcBef>
                <a:spcPts val="0"/>
              </a:spcBef>
              <a:spcAft>
                <a:spcPts val="0"/>
              </a:spcAft>
              <a:buFont typeface="Symbol" panose="05050102010706020507" pitchFamily="18" charset="2"/>
              <a:buChar char=""/>
            </a:pPr>
            <a:r>
              <a:rPr lang="en-US" sz="4000" dirty="0">
                <a:latin typeface="Calibri" panose="020F0502020204030204" pitchFamily="34" charset="0"/>
                <a:ea typeface="Calibri" panose="020F0502020204030204" pitchFamily="34" charset="0"/>
                <a:cs typeface="Times New Roman" panose="02020603050405020304" pitchFamily="18" charset="0"/>
              </a:rPr>
              <a:t>The staff &amp; individuals picked and voted on the 5 value words</a:t>
            </a:r>
          </a:p>
          <a:p>
            <a:pPr marL="342900" marR="0" lvl="0" indent="-342900">
              <a:lnSpc>
                <a:spcPct val="107000"/>
              </a:lnSpc>
              <a:spcBef>
                <a:spcPts val="0"/>
              </a:spcBef>
              <a:spcAft>
                <a:spcPts val="0"/>
              </a:spcAft>
              <a:buFont typeface="Symbol" panose="05050102010706020507" pitchFamily="18" charset="2"/>
              <a:buChar char=""/>
            </a:pPr>
            <a:r>
              <a:rPr lang="en-US" sz="4000" dirty="0">
                <a:latin typeface="Calibri" panose="020F0502020204030204" pitchFamily="34" charset="0"/>
                <a:ea typeface="Calibri" panose="020F0502020204030204" pitchFamily="34" charset="0"/>
                <a:cs typeface="Times New Roman" panose="02020603050405020304" pitchFamily="18" charset="0"/>
              </a:rPr>
              <a:t>Staff and individuals attend A-Team meetings</a:t>
            </a:r>
          </a:p>
          <a:p>
            <a:pPr marL="342900" marR="0" lvl="0" indent="-342900">
              <a:lnSpc>
                <a:spcPct val="107000"/>
              </a:lnSpc>
              <a:spcBef>
                <a:spcPts val="0"/>
              </a:spcBef>
              <a:spcAft>
                <a:spcPts val="0"/>
              </a:spcAft>
              <a:buFont typeface="Symbol" panose="05050102010706020507" pitchFamily="18" charset="2"/>
              <a:buChar char=""/>
            </a:pPr>
            <a:r>
              <a:rPr lang="en-US" sz="4000" dirty="0">
                <a:latin typeface="Calibri" panose="020F0502020204030204" pitchFamily="34" charset="0"/>
                <a:ea typeface="Calibri" panose="020F0502020204030204" pitchFamily="34" charset="0"/>
                <a:cs typeface="Times New Roman" panose="02020603050405020304" pitchFamily="18" charset="0"/>
              </a:rPr>
              <a:t>Started BRAG TAGS</a:t>
            </a:r>
          </a:p>
          <a:p>
            <a:pPr marL="342900" marR="0" lvl="0" indent="-342900">
              <a:lnSpc>
                <a:spcPct val="107000"/>
              </a:lnSpc>
              <a:spcBef>
                <a:spcPts val="0"/>
              </a:spcBef>
              <a:spcAft>
                <a:spcPts val="800"/>
              </a:spcAft>
              <a:buFont typeface="Symbol" panose="05050102010706020507" pitchFamily="18" charset="2"/>
              <a:buChar char=""/>
            </a:pPr>
            <a:r>
              <a:rPr lang="en-US" sz="4000" dirty="0">
                <a:latin typeface="Calibri" panose="020F0502020204030204" pitchFamily="34" charset="0"/>
                <a:ea typeface="Calibri" panose="020F0502020204030204" pitchFamily="34" charset="0"/>
                <a:cs typeface="Times New Roman" panose="02020603050405020304" pitchFamily="18" charset="0"/>
              </a:rPr>
              <a:t>Direct Support staff were TOOLS trained with a very low percentage of </a:t>
            </a:r>
            <a:r>
              <a:rPr lang="en-US" sz="4000" dirty="0" smtClean="0">
                <a:latin typeface="Calibri" panose="020F0502020204030204" pitchFamily="34" charset="0"/>
                <a:ea typeface="Calibri" panose="020F0502020204030204" pitchFamily="34" charset="0"/>
                <a:cs typeface="Times New Roman" panose="02020603050405020304" pitchFamily="18" charset="0"/>
              </a:rPr>
              <a:t>coached </a:t>
            </a:r>
            <a:r>
              <a:rPr lang="en-US" sz="4000" dirty="0">
                <a:latin typeface="Calibri" panose="020F0502020204030204" pitchFamily="34" charset="0"/>
                <a:ea typeface="Calibri" panose="020F0502020204030204" pitchFamily="34" charset="0"/>
                <a:cs typeface="Times New Roman" panose="02020603050405020304" pitchFamily="18" charset="0"/>
              </a:rPr>
              <a:t>to competency</a:t>
            </a:r>
          </a:p>
        </p:txBody>
      </p:sp>
      <p:sp>
        <p:nvSpPr>
          <p:cNvPr id="29" name="Rectangle 28"/>
          <p:cNvSpPr/>
          <p:nvPr/>
        </p:nvSpPr>
        <p:spPr>
          <a:xfrm>
            <a:off x="15584335" y="12610661"/>
            <a:ext cx="12672751" cy="14540021"/>
          </a:xfrm>
          <a:prstGeom prst="rect">
            <a:avLst/>
          </a:prstGeom>
        </p:spPr>
        <p:txBody>
          <a:bodyPr wrap="square" lIns="78373" tIns="39187" rIns="78373" bIns="39187">
            <a:spAutoFit/>
          </a:bodyPr>
          <a:lstStyle/>
          <a:p>
            <a:pPr marL="342900" marR="0" lvl="0" indent="-342900">
              <a:lnSpc>
                <a:spcPct val="107000"/>
              </a:lnSpc>
              <a:spcBef>
                <a:spcPts val="0"/>
              </a:spcBef>
              <a:spcAft>
                <a:spcPts val="0"/>
              </a:spcAft>
              <a:buFont typeface="Symbol" panose="05050102010706020507" pitchFamily="18" charset="2"/>
              <a:buChar char=""/>
            </a:pPr>
            <a:r>
              <a:rPr lang="en-US" sz="4000" dirty="0">
                <a:latin typeface="Calibri" panose="020F0502020204030204" pitchFamily="34" charset="0"/>
                <a:ea typeface="Calibri" panose="020F0502020204030204" pitchFamily="34" charset="0"/>
                <a:cs typeface="Times New Roman" panose="02020603050405020304" pitchFamily="18" charset="0"/>
              </a:rPr>
              <a:t>Value Words are displayed in the ISL homes and in 4 different areas within the building</a:t>
            </a:r>
          </a:p>
          <a:p>
            <a:pPr marL="342900" marR="0" lvl="0" indent="-342900">
              <a:lnSpc>
                <a:spcPct val="107000"/>
              </a:lnSpc>
              <a:spcBef>
                <a:spcPts val="0"/>
              </a:spcBef>
              <a:spcAft>
                <a:spcPts val="0"/>
              </a:spcAft>
              <a:buFont typeface="Symbol" panose="05050102010706020507" pitchFamily="18" charset="2"/>
              <a:buChar char=""/>
            </a:pPr>
            <a:r>
              <a:rPr lang="en-US" sz="4000" dirty="0">
                <a:latin typeface="Calibri" panose="020F0502020204030204" pitchFamily="34" charset="0"/>
                <a:ea typeface="Calibri" panose="020F0502020204030204" pitchFamily="34" charset="0"/>
                <a:cs typeface="Times New Roman" panose="02020603050405020304" pitchFamily="18" charset="0"/>
              </a:rPr>
              <a:t>Quarterly Professional Development Training Day and incorporate team building and National Day celebrations</a:t>
            </a:r>
          </a:p>
          <a:p>
            <a:pPr marL="342900" marR="0" lvl="0" indent="-342900">
              <a:lnSpc>
                <a:spcPct val="107000"/>
              </a:lnSpc>
              <a:spcBef>
                <a:spcPts val="0"/>
              </a:spcBef>
              <a:spcAft>
                <a:spcPts val="0"/>
              </a:spcAft>
              <a:buFont typeface="Symbol" panose="05050102010706020507" pitchFamily="18" charset="2"/>
              <a:buChar char=""/>
            </a:pPr>
            <a:r>
              <a:rPr lang="en-US" sz="4000" dirty="0">
                <a:latin typeface="Calibri" panose="020F0502020204030204" pitchFamily="34" charset="0"/>
                <a:ea typeface="Calibri" panose="020F0502020204030204" pitchFamily="34" charset="0"/>
                <a:cs typeface="Times New Roman" panose="02020603050405020304" pitchFamily="18" charset="0"/>
              </a:rPr>
              <a:t>Ongoing games and assessments on staff’s knowledge of the value words</a:t>
            </a:r>
          </a:p>
          <a:p>
            <a:pPr marL="342900" marR="0" lvl="0" indent="-342900">
              <a:lnSpc>
                <a:spcPct val="107000"/>
              </a:lnSpc>
              <a:spcBef>
                <a:spcPts val="0"/>
              </a:spcBef>
              <a:spcAft>
                <a:spcPts val="0"/>
              </a:spcAft>
              <a:buFont typeface="Symbol" panose="05050102010706020507" pitchFamily="18" charset="2"/>
              <a:buChar char=""/>
            </a:pPr>
            <a:r>
              <a:rPr lang="en-US" sz="4000" dirty="0">
                <a:latin typeface="Calibri" panose="020F0502020204030204" pitchFamily="34" charset="0"/>
                <a:ea typeface="Calibri" panose="020F0502020204030204" pitchFamily="34" charset="0"/>
                <a:cs typeface="Times New Roman" panose="02020603050405020304" pitchFamily="18" charset="0"/>
              </a:rPr>
              <a:t>Staff and individuals attend and vote at A-Team meetings</a:t>
            </a:r>
          </a:p>
          <a:p>
            <a:pPr marL="342900" marR="0" lvl="0" indent="-342900">
              <a:lnSpc>
                <a:spcPct val="107000"/>
              </a:lnSpc>
              <a:spcBef>
                <a:spcPts val="0"/>
              </a:spcBef>
              <a:spcAft>
                <a:spcPts val="0"/>
              </a:spcAft>
              <a:buFont typeface="Symbol" panose="05050102010706020507" pitchFamily="18" charset="2"/>
              <a:buChar char=""/>
            </a:pPr>
            <a:r>
              <a:rPr lang="en-US" sz="4000" dirty="0">
                <a:latin typeface="Calibri" panose="020F0502020204030204" pitchFamily="34" charset="0"/>
                <a:ea typeface="Calibri" panose="020F0502020204030204" pitchFamily="34" charset="0"/>
                <a:cs typeface="Times New Roman" panose="02020603050405020304" pitchFamily="18" charset="0"/>
              </a:rPr>
              <a:t>Expanded BRAG TAGS to get Employee Spotlight with 4 hours of PTO and employee exemplary with social media</a:t>
            </a:r>
          </a:p>
          <a:p>
            <a:pPr marL="342900" marR="0" lvl="0" indent="-342900">
              <a:lnSpc>
                <a:spcPct val="107000"/>
              </a:lnSpc>
              <a:spcBef>
                <a:spcPts val="0"/>
              </a:spcBef>
              <a:spcAft>
                <a:spcPts val="0"/>
              </a:spcAft>
              <a:buFont typeface="Symbol" panose="05050102010706020507" pitchFamily="18" charset="2"/>
              <a:buChar char=""/>
            </a:pPr>
            <a:r>
              <a:rPr lang="en-US" sz="4000" dirty="0">
                <a:latin typeface="Calibri" panose="020F0502020204030204" pitchFamily="34" charset="0"/>
                <a:ea typeface="Calibri" panose="020F0502020204030204" pitchFamily="34" charset="0"/>
                <a:cs typeface="Times New Roman" panose="02020603050405020304" pitchFamily="18" charset="0"/>
              </a:rPr>
              <a:t>Cheers for Peers and winners of this monthly award are displayed for the </a:t>
            </a:r>
            <a:r>
              <a:rPr lang="en-US" sz="4000" dirty="0" smtClean="0">
                <a:latin typeface="Calibri" panose="020F0502020204030204" pitchFamily="34" charset="0"/>
                <a:ea typeface="Calibri" panose="020F0502020204030204" pitchFamily="34" charset="0"/>
                <a:cs typeface="Times New Roman" panose="02020603050405020304" pitchFamily="18" charset="0"/>
              </a:rPr>
              <a:t>year</a:t>
            </a:r>
          </a:p>
          <a:p>
            <a:pPr marL="342900" marR="0" lvl="0" indent="-342900">
              <a:lnSpc>
                <a:spcPct val="107000"/>
              </a:lnSpc>
              <a:spcBef>
                <a:spcPts val="0"/>
              </a:spcBef>
              <a:spcAft>
                <a:spcPts val="0"/>
              </a:spcAft>
              <a:buFont typeface="Symbol" panose="05050102010706020507" pitchFamily="18" charset="2"/>
              <a:buChar char=""/>
            </a:pPr>
            <a:r>
              <a:rPr lang="en-US" sz="4000" dirty="0" smtClean="0">
                <a:latin typeface="Calibri" panose="020F0502020204030204" pitchFamily="34" charset="0"/>
                <a:ea typeface="Calibri" panose="020F0502020204030204" pitchFamily="34" charset="0"/>
                <a:cs typeface="Times New Roman" panose="02020603050405020304" pitchFamily="18" charset="0"/>
              </a:rPr>
              <a:t>Value </a:t>
            </a:r>
            <a:r>
              <a:rPr lang="en-US" sz="4000" dirty="0">
                <a:latin typeface="Calibri" panose="020F0502020204030204" pitchFamily="34" charset="0"/>
                <a:ea typeface="Calibri" panose="020F0502020204030204" pitchFamily="34" charset="0"/>
                <a:cs typeface="Times New Roman" panose="02020603050405020304" pitchFamily="18" charset="0"/>
              </a:rPr>
              <a:t>Boards in the building and in the ISL’s where each staff’s names (including Admin, janitors, DSP’s, etc.) are displayed with each Value Word for any and all to mark tallies for when staff have displayed a value word either through action, documentation, verbally and so forth.  Once one is at 50 tallies, they receive recognition and an ICAN pen.  100 tallies gets you additional PTO. </a:t>
            </a:r>
          </a:p>
          <a:p>
            <a:pPr marL="342900" indent="-342900">
              <a:lnSpc>
                <a:spcPct val="107000"/>
              </a:lnSpc>
              <a:buFont typeface="Symbol" panose="05050102010706020507" pitchFamily="18" charset="2"/>
              <a:buChar char=""/>
            </a:pPr>
            <a:r>
              <a:rPr lang="en-US" sz="4000" dirty="0">
                <a:latin typeface="Calibri" panose="020F0502020204030204" pitchFamily="34" charset="0"/>
                <a:ea typeface="Calibri" panose="020F0502020204030204" pitchFamily="34" charset="0"/>
                <a:cs typeface="Times New Roman" panose="02020603050405020304" pitchFamily="18" charset="0"/>
              </a:rPr>
              <a:t>C</a:t>
            </a:r>
            <a:r>
              <a:rPr lang="en-US" sz="4000" dirty="0" smtClean="0">
                <a:latin typeface="Calibri" panose="020F0502020204030204" pitchFamily="34" charset="0"/>
                <a:ea typeface="Calibri" panose="020F0502020204030204" pitchFamily="34" charset="0"/>
                <a:cs typeface="Times New Roman" panose="02020603050405020304" pitchFamily="18" charset="0"/>
              </a:rPr>
              <a:t>ollect </a:t>
            </a:r>
            <a:r>
              <a:rPr lang="en-US" sz="4000" dirty="0">
                <a:latin typeface="Calibri" panose="020F0502020204030204" pitchFamily="34" charset="0"/>
                <a:ea typeface="Calibri" panose="020F0502020204030204" pitchFamily="34" charset="0"/>
                <a:cs typeface="Times New Roman" panose="02020603050405020304" pitchFamily="18" charset="0"/>
              </a:rPr>
              <a:t>our </a:t>
            </a:r>
            <a:r>
              <a:rPr lang="en-US" sz="4000" dirty="0" smtClean="0">
                <a:latin typeface="Calibri" panose="020F0502020204030204" pitchFamily="34" charset="0"/>
                <a:ea typeface="Calibri" panose="020F0502020204030204" pitchFamily="34" charset="0"/>
                <a:cs typeface="Times New Roman" panose="02020603050405020304" pitchFamily="18" charset="0"/>
              </a:rPr>
              <a:t>own +/-  </a:t>
            </a:r>
            <a:r>
              <a:rPr lang="en-US" sz="4000" dirty="0">
                <a:latin typeface="Calibri" panose="020F0502020204030204" pitchFamily="34" charset="0"/>
                <a:ea typeface="Calibri" panose="020F0502020204030204" pitchFamily="34" charset="0"/>
                <a:cs typeface="Times New Roman" panose="02020603050405020304" pitchFamily="18" charset="0"/>
              </a:rPr>
              <a:t>data </a:t>
            </a:r>
          </a:p>
          <a:p>
            <a:pPr marL="342900" indent="-342900">
              <a:lnSpc>
                <a:spcPct val="107000"/>
              </a:lnSpc>
              <a:buFont typeface="Symbol" panose="05050102010706020507" pitchFamily="18" charset="2"/>
              <a:buChar char=""/>
            </a:pPr>
            <a:r>
              <a:rPr lang="en-US" sz="4000" dirty="0" smtClean="0">
                <a:latin typeface="Calibri" panose="020F0502020204030204" pitchFamily="34" charset="0"/>
                <a:ea typeface="Calibri" panose="020F0502020204030204" pitchFamily="34" charset="0"/>
                <a:cs typeface="Times New Roman" panose="02020603050405020304" pitchFamily="18" charset="0"/>
              </a:rPr>
              <a:t>CMRO Tiered </a:t>
            </a:r>
            <a:r>
              <a:rPr lang="en-US" sz="4000" dirty="0">
                <a:latin typeface="Calibri" panose="020F0502020204030204" pitchFamily="34" charset="0"/>
                <a:ea typeface="Calibri" panose="020F0502020204030204" pitchFamily="34" charset="0"/>
                <a:cs typeface="Times New Roman" panose="02020603050405020304" pitchFamily="18" charset="0"/>
              </a:rPr>
              <a:t>Supports </a:t>
            </a:r>
            <a:r>
              <a:rPr lang="en-US" sz="4000" dirty="0" smtClean="0">
                <a:latin typeface="Calibri" panose="020F0502020204030204" pitchFamily="34" charset="0"/>
                <a:ea typeface="Calibri" panose="020F0502020204030204" pitchFamily="34" charset="0"/>
                <a:cs typeface="Times New Roman" panose="02020603050405020304" pitchFamily="18" charset="0"/>
              </a:rPr>
              <a:t>Consultant comes </a:t>
            </a:r>
            <a:r>
              <a:rPr lang="en-US" sz="4000" dirty="0">
                <a:latin typeface="Calibri" panose="020F0502020204030204" pitchFamily="34" charset="0"/>
                <a:ea typeface="Calibri" panose="020F0502020204030204" pitchFamily="34" charset="0"/>
                <a:cs typeface="Times New Roman" panose="02020603050405020304" pitchFamily="18" charset="0"/>
              </a:rPr>
              <a:t>frequently and does </a:t>
            </a:r>
            <a:r>
              <a:rPr lang="en-US" sz="4000" dirty="0" smtClean="0">
                <a:latin typeface="Calibri" panose="020F0502020204030204" pitchFamily="34" charset="0"/>
                <a:ea typeface="Calibri" panose="020F0502020204030204" pitchFamily="34" charset="0"/>
                <a:cs typeface="Times New Roman" panose="02020603050405020304" pitchFamily="18" charset="0"/>
              </a:rPr>
              <a:t>observations</a:t>
            </a:r>
            <a:endParaRPr lang="en-US" sz="40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Symbol" panose="05050102010706020507" pitchFamily="18" charset="2"/>
              <a:buChar char=""/>
            </a:pPr>
            <a:r>
              <a:rPr lang="en-US" sz="4000" dirty="0" smtClean="0">
                <a:latin typeface="Calibri" panose="020F0502020204030204" pitchFamily="34" charset="0"/>
                <a:ea typeface="Calibri" panose="020F0502020204030204" pitchFamily="34" charset="0"/>
                <a:cs typeface="Times New Roman" panose="02020603050405020304" pitchFamily="18" charset="0"/>
              </a:rPr>
              <a:t>Developed </a:t>
            </a:r>
            <a:r>
              <a:rPr lang="en-US" sz="4000" dirty="0">
                <a:latin typeface="Calibri" panose="020F0502020204030204" pitchFamily="34" charset="0"/>
                <a:ea typeface="Calibri" panose="020F0502020204030204" pitchFamily="34" charset="0"/>
                <a:cs typeface="Times New Roman" panose="02020603050405020304" pitchFamily="18" charset="0"/>
              </a:rPr>
              <a:t>A-Team </a:t>
            </a:r>
            <a:r>
              <a:rPr lang="en-US" sz="4000" dirty="0" smtClean="0">
                <a:latin typeface="Calibri" panose="020F0502020204030204" pitchFamily="34" charset="0"/>
                <a:ea typeface="Calibri" panose="020F0502020204030204" pitchFamily="34" charset="0"/>
                <a:cs typeface="Times New Roman" panose="02020603050405020304" pitchFamily="18" charset="0"/>
              </a:rPr>
              <a:t>Outcomes</a:t>
            </a:r>
            <a:endParaRPr lang="en-US" sz="4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0" name="Rectangle 29"/>
          <p:cNvSpPr/>
          <p:nvPr/>
        </p:nvSpPr>
        <p:spPr>
          <a:xfrm>
            <a:off x="29845325" y="21694693"/>
            <a:ext cx="13114416" cy="6006916"/>
          </a:xfrm>
          <a:prstGeom prst="rect">
            <a:avLst/>
          </a:prstGeom>
        </p:spPr>
        <p:txBody>
          <a:bodyPr wrap="square" lIns="78373" tIns="39187" rIns="78373" bIns="39187">
            <a:spAutoFit/>
          </a:bodyPr>
          <a:lstStyle/>
          <a:p>
            <a:pPr marL="342900" marR="0" lvl="0" indent="-342900">
              <a:lnSpc>
                <a:spcPct val="107000"/>
              </a:lnSpc>
              <a:spcBef>
                <a:spcPts val="0"/>
              </a:spcBef>
              <a:spcAft>
                <a:spcPts val="0"/>
              </a:spcAft>
              <a:buFont typeface="Symbol" panose="05050102010706020507" pitchFamily="18" charset="2"/>
              <a:buChar char=""/>
            </a:pPr>
            <a:r>
              <a:rPr lang="en-US" sz="4000" dirty="0" smtClean="0">
                <a:latin typeface="Calibri" panose="020F0502020204030204" pitchFamily="34" charset="0"/>
                <a:ea typeface="Calibri" panose="020F0502020204030204" pitchFamily="34" charset="0"/>
                <a:cs typeface="Times New Roman" panose="02020603050405020304" pitchFamily="18" charset="0"/>
              </a:rPr>
              <a:t>Minimum of </a:t>
            </a:r>
            <a:r>
              <a:rPr lang="en-US" sz="4000" dirty="0">
                <a:latin typeface="Calibri" panose="020F0502020204030204" pitchFamily="34" charset="0"/>
                <a:ea typeface="Calibri" panose="020F0502020204030204" pitchFamily="34" charset="0"/>
                <a:cs typeface="Times New Roman" panose="02020603050405020304" pitchFamily="18" charset="0"/>
              </a:rPr>
              <a:t>4 staff trained to do observations and coaching</a:t>
            </a:r>
          </a:p>
          <a:p>
            <a:pPr marL="342900" marR="0" lvl="0" indent="-342900">
              <a:lnSpc>
                <a:spcPct val="107000"/>
              </a:lnSpc>
              <a:spcBef>
                <a:spcPts val="0"/>
              </a:spcBef>
              <a:spcAft>
                <a:spcPts val="0"/>
              </a:spcAft>
              <a:buFont typeface="Symbol" panose="05050102010706020507" pitchFamily="18" charset="2"/>
              <a:buChar char=""/>
            </a:pPr>
            <a:r>
              <a:rPr lang="en-US" sz="4000" dirty="0">
                <a:latin typeface="Calibri" panose="020F0502020204030204" pitchFamily="34" charset="0"/>
                <a:ea typeface="Calibri" panose="020F0502020204030204" pitchFamily="34" charset="0"/>
                <a:cs typeface="Times New Roman" panose="02020603050405020304" pitchFamily="18" charset="0"/>
              </a:rPr>
              <a:t>With TOOLS training going online, 100% of our staff will be TOOLS trained</a:t>
            </a:r>
          </a:p>
          <a:p>
            <a:pPr marL="342900" marR="0" lvl="0" indent="-342900">
              <a:lnSpc>
                <a:spcPct val="107000"/>
              </a:lnSpc>
              <a:spcBef>
                <a:spcPts val="0"/>
              </a:spcBef>
              <a:spcAft>
                <a:spcPts val="0"/>
              </a:spcAft>
              <a:buFont typeface="Symbol" panose="05050102010706020507" pitchFamily="18" charset="2"/>
              <a:buChar char=""/>
            </a:pPr>
            <a:r>
              <a:rPr lang="en-US" sz="4000" dirty="0">
                <a:latin typeface="Calibri" panose="020F0502020204030204" pitchFamily="34" charset="0"/>
                <a:ea typeface="Calibri" panose="020F0502020204030204" pitchFamily="34" charset="0"/>
                <a:cs typeface="Times New Roman" panose="02020603050405020304" pitchFamily="18" charset="0"/>
              </a:rPr>
              <a:t>Increase staff participation in choosing of the events, primarily through </a:t>
            </a:r>
            <a:r>
              <a:rPr lang="en-US" sz="4000" dirty="0" smtClean="0">
                <a:latin typeface="Calibri" panose="020F0502020204030204" pitchFamily="34" charset="0"/>
                <a:ea typeface="Calibri" panose="020F0502020204030204" pitchFamily="34" charset="0"/>
                <a:cs typeface="Times New Roman" panose="02020603050405020304" pitchFamily="18" charset="0"/>
              </a:rPr>
              <a:t>Facebook </a:t>
            </a:r>
            <a:r>
              <a:rPr lang="en-US" sz="4000" dirty="0">
                <a:latin typeface="Calibri" panose="020F0502020204030204" pitchFamily="34" charset="0"/>
                <a:ea typeface="Calibri" panose="020F0502020204030204" pitchFamily="34" charset="0"/>
                <a:cs typeface="Times New Roman" panose="02020603050405020304" pitchFamily="18" charset="0"/>
              </a:rPr>
              <a:t>polls</a:t>
            </a:r>
          </a:p>
          <a:p>
            <a:pPr marL="342900" marR="0" lvl="0" indent="-342900">
              <a:lnSpc>
                <a:spcPct val="107000"/>
              </a:lnSpc>
              <a:spcBef>
                <a:spcPts val="0"/>
              </a:spcBef>
              <a:spcAft>
                <a:spcPts val="0"/>
              </a:spcAft>
              <a:buFont typeface="Symbol" panose="05050102010706020507" pitchFamily="18" charset="2"/>
              <a:buChar char=""/>
            </a:pPr>
            <a:r>
              <a:rPr lang="en-US" sz="4000" dirty="0">
                <a:latin typeface="Calibri" panose="020F0502020204030204" pitchFamily="34" charset="0"/>
                <a:ea typeface="Calibri" panose="020F0502020204030204" pitchFamily="34" charset="0"/>
                <a:cs typeface="Times New Roman" panose="02020603050405020304" pitchFamily="18" charset="0"/>
              </a:rPr>
              <a:t>Use the data that we collect to help us navigate decisions for the future</a:t>
            </a:r>
          </a:p>
          <a:p>
            <a:pPr marL="342900" marR="0" lvl="0" indent="-342900">
              <a:lnSpc>
                <a:spcPct val="107000"/>
              </a:lnSpc>
              <a:spcBef>
                <a:spcPts val="0"/>
              </a:spcBef>
              <a:spcAft>
                <a:spcPts val="800"/>
              </a:spcAft>
              <a:buFont typeface="Symbol" panose="05050102010706020507" pitchFamily="18" charset="2"/>
              <a:buChar char=""/>
            </a:pPr>
            <a:r>
              <a:rPr lang="en-US" sz="4000" dirty="0">
                <a:latin typeface="Calibri" panose="020F0502020204030204" pitchFamily="34" charset="0"/>
                <a:ea typeface="Calibri" panose="020F0502020204030204" pitchFamily="34" charset="0"/>
                <a:cs typeface="Times New Roman" panose="02020603050405020304" pitchFamily="18" charset="0"/>
              </a:rPr>
              <a:t>Enhancing A-Team Outcomes and how we are making systemic changes</a:t>
            </a:r>
          </a:p>
        </p:txBody>
      </p:sp>
      <p:sp>
        <p:nvSpPr>
          <p:cNvPr id="31" name="Rectangle 30"/>
          <p:cNvSpPr/>
          <p:nvPr/>
        </p:nvSpPr>
        <p:spPr>
          <a:xfrm>
            <a:off x="1175657" y="6294484"/>
            <a:ext cx="41505083" cy="3772458"/>
          </a:xfrm>
          <a:prstGeom prst="rect">
            <a:avLst/>
          </a:prstGeom>
        </p:spPr>
        <p:txBody>
          <a:bodyPr wrap="square" lIns="78373" tIns="39187" rIns="78373" bIns="39187">
            <a:spAutoFit/>
          </a:bodyPr>
          <a:lstStyle/>
          <a:p>
            <a:pPr algn="ctr"/>
            <a:r>
              <a:rPr lang="en-US" sz="4000" dirty="0"/>
              <a:t>ICAN is a 501(c), not for profit, agency dedicated to serving individuals who have developmental disabilities.  ICAN came into existence on January 1</a:t>
            </a:r>
            <a:r>
              <a:rPr lang="en-US" sz="4000" baseline="30000" dirty="0"/>
              <a:t>st</a:t>
            </a:r>
            <a:r>
              <a:rPr lang="en-US" sz="4000" dirty="0"/>
              <a:t>, 2013 as the first Day </a:t>
            </a:r>
            <a:r>
              <a:rPr lang="en-US" sz="4000" dirty="0" err="1"/>
              <a:t>Hab</a:t>
            </a:r>
            <a:r>
              <a:rPr lang="en-US" sz="4000" dirty="0"/>
              <a:t> service in Randolph County.  ICAN’s central purpose is to provide individuals with advocacy and supports needed to work, play, worship, learn and live as valued members in their community and as an integral part of their families through our various programs that we offer.  ICAN has a wide range of service options; Community Inclusion, Children’s Program, Day Program, Community Living (Residential), Personal Assistance, Transportation, Support Broker, Respite and Employment.  Our program activities are focused on enhancing the lives of those we serve. Activities are chosen to achieve budgeting skills, life skills, making healthy choices, community involvement, being a self-advocate and making memories with all our friends.  Here at ICAN we believe in authenticity and growth as we continue to expand our services and broaden our horizons.  </a:t>
            </a:r>
          </a:p>
        </p:txBody>
      </p:sp>
      <p:sp>
        <p:nvSpPr>
          <p:cNvPr id="33" name="Rectangle 32"/>
          <p:cNvSpPr/>
          <p:nvPr/>
        </p:nvSpPr>
        <p:spPr>
          <a:xfrm>
            <a:off x="29467193" y="12296360"/>
            <a:ext cx="13492548" cy="6625259"/>
          </a:xfrm>
          <a:prstGeom prst="rect">
            <a:avLst/>
          </a:prstGeom>
          <a:noFill/>
          <a:ln w="762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lIns="78373" tIns="39187" rIns="78373" bIns="39187" rtlCol="0" anchor="ctr"/>
          <a:lstStyle/>
          <a:p>
            <a:pPr algn="ctr"/>
            <a:endParaRPr lang="en-US"/>
          </a:p>
        </p:txBody>
      </p:sp>
      <p:sp>
        <p:nvSpPr>
          <p:cNvPr id="34" name="Snip Single Corner Rectangle 33"/>
          <p:cNvSpPr/>
          <p:nvPr/>
        </p:nvSpPr>
        <p:spPr>
          <a:xfrm flipH="1">
            <a:off x="29446831" y="10538598"/>
            <a:ext cx="13415841" cy="1724297"/>
          </a:xfrm>
          <a:prstGeom prst="snip1Rect">
            <a:avLst/>
          </a:prstGeom>
          <a:solidFill>
            <a:srgbClr val="00B050"/>
          </a:solidFill>
          <a:ln w="76200">
            <a:solidFill>
              <a:srgbClr val="5E0009"/>
            </a:solidFill>
          </a:ln>
          <a:effectLst/>
        </p:spPr>
        <p:style>
          <a:lnRef idx="1">
            <a:schemeClr val="accent1"/>
          </a:lnRef>
          <a:fillRef idx="3">
            <a:schemeClr val="accent1"/>
          </a:fillRef>
          <a:effectRef idx="2">
            <a:schemeClr val="accent1"/>
          </a:effectRef>
          <a:fontRef idx="minor">
            <a:schemeClr val="lt1"/>
          </a:fontRef>
        </p:style>
        <p:txBody>
          <a:bodyPr lIns="78373" tIns="39187" rIns="78373" bIns="39187" rtlCol="0" anchor="ctr"/>
          <a:lstStyle/>
          <a:p>
            <a:pPr algn="ctr"/>
            <a:r>
              <a:rPr lang="en-US" sz="8000" b="1" dirty="0" smtClean="0">
                <a:solidFill>
                  <a:srgbClr val="FFFFFF"/>
                </a:solidFill>
                <a:latin typeface="Georgia"/>
                <a:cs typeface="Georgia"/>
              </a:rPr>
              <a:t>Outcomes</a:t>
            </a:r>
            <a:endParaRPr lang="en-US" sz="8000" b="1" dirty="0">
              <a:solidFill>
                <a:srgbClr val="FFFFFF"/>
              </a:solidFill>
              <a:latin typeface="Georgia"/>
              <a:cs typeface="Georgia"/>
            </a:endParaRPr>
          </a:p>
        </p:txBody>
      </p:sp>
      <p:sp>
        <p:nvSpPr>
          <p:cNvPr id="32" name="TextBox 31">
            <a:extLst>
              <a:ext uri="{FF2B5EF4-FFF2-40B4-BE49-F238E27FC236}">
                <a16:creationId xmlns:a16="http://schemas.microsoft.com/office/drawing/2014/main" id="{DF3E2E9E-A295-4DA5-92D1-560FBE31122A}"/>
              </a:ext>
            </a:extLst>
          </p:cNvPr>
          <p:cNvSpPr txBox="1"/>
          <p:nvPr/>
        </p:nvSpPr>
        <p:spPr>
          <a:xfrm>
            <a:off x="22798836" y="2582072"/>
            <a:ext cx="12997539" cy="1002469"/>
          </a:xfrm>
          <a:prstGeom prst="rect">
            <a:avLst/>
          </a:prstGeom>
          <a:noFill/>
        </p:spPr>
        <p:txBody>
          <a:bodyPr wrap="square" lIns="78373" tIns="39187" rIns="78373" bIns="39187" rtlCol="0">
            <a:spAutoFit/>
          </a:bodyPr>
          <a:lstStyle/>
          <a:p>
            <a:pPr algn="ctr"/>
            <a:r>
              <a:rPr lang="en-US" sz="6000" b="1" spc="300" dirty="0">
                <a:cs typeface="Arial"/>
              </a:rPr>
              <a:t>Enola Bell</a:t>
            </a:r>
            <a:endParaRPr lang="en-US" sz="6000" spc="300" dirty="0">
              <a:cs typeface="Arial"/>
            </a:endParaRPr>
          </a:p>
        </p:txBody>
      </p:sp>
      <p:sp>
        <p:nvSpPr>
          <p:cNvPr id="35" name="Snip Single Corner Rectangle 34"/>
          <p:cNvSpPr/>
          <p:nvPr/>
        </p:nvSpPr>
        <p:spPr>
          <a:xfrm flipH="1">
            <a:off x="15316200" y="10572063"/>
            <a:ext cx="13258800" cy="1724297"/>
          </a:xfrm>
          <a:prstGeom prst="snip1Rect">
            <a:avLst/>
          </a:prstGeom>
          <a:solidFill>
            <a:srgbClr val="00B050"/>
          </a:solidFill>
          <a:ln w="76200">
            <a:solidFill>
              <a:srgbClr val="5E0009"/>
            </a:solidFill>
          </a:ln>
          <a:effectLst/>
        </p:spPr>
        <p:style>
          <a:lnRef idx="1">
            <a:schemeClr val="accent1"/>
          </a:lnRef>
          <a:fillRef idx="3">
            <a:schemeClr val="accent1"/>
          </a:fillRef>
          <a:effectRef idx="2">
            <a:schemeClr val="accent1"/>
          </a:effectRef>
          <a:fontRef idx="minor">
            <a:schemeClr val="lt1"/>
          </a:fontRef>
        </p:style>
        <p:txBody>
          <a:bodyPr lIns="78373" tIns="39187" rIns="78373" bIns="39187" rtlCol="0" anchor="ctr"/>
          <a:lstStyle/>
          <a:p>
            <a:pPr algn="ctr"/>
            <a:r>
              <a:rPr lang="en-US" sz="8000" b="1" dirty="0" smtClean="0">
                <a:solidFill>
                  <a:srgbClr val="FFFFFF"/>
                </a:solidFill>
                <a:latin typeface="Georgia"/>
                <a:cs typeface="Georgia"/>
              </a:rPr>
              <a:t>Present</a:t>
            </a:r>
            <a:endParaRPr lang="en-US" sz="8000" b="1" dirty="0">
              <a:solidFill>
                <a:srgbClr val="FFFFFF"/>
              </a:solidFill>
              <a:latin typeface="Georgia"/>
              <a:cs typeface="Georgia"/>
            </a:endParaRPr>
          </a:p>
        </p:txBody>
      </p:sp>
      <p:sp>
        <p:nvSpPr>
          <p:cNvPr id="36" name="Rectangle 35"/>
          <p:cNvSpPr/>
          <p:nvPr/>
        </p:nvSpPr>
        <p:spPr>
          <a:xfrm>
            <a:off x="15341346" y="12365497"/>
            <a:ext cx="13233654" cy="16361904"/>
          </a:xfrm>
          <a:prstGeom prst="rect">
            <a:avLst/>
          </a:prstGeom>
          <a:noFill/>
          <a:ln w="762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lIns="78373" tIns="39187" rIns="78373" bIns="39187" rtlCol="0" anchor="ctr"/>
          <a:lstStyle/>
          <a:p>
            <a:pPr algn="ctr"/>
            <a:endParaRPr lang="en-US"/>
          </a:p>
        </p:txBody>
      </p:sp>
      <p:sp>
        <p:nvSpPr>
          <p:cNvPr id="24" name="TextBox 23"/>
          <p:cNvSpPr txBox="1"/>
          <p:nvPr/>
        </p:nvSpPr>
        <p:spPr>
          <a:xfrm>
            <a:off x="30001380" y="12530682"/>
            <a:ext cx="12955005" cy="7294305"/>
          </a:xfrm>
          <a:prstGeom prst="rect">
            <a:avLst/>
          </a:prstGeom>
          <a:noFill/>
        </p:spPr>
        <p:txBody>
          <a:bodyPr wrap="square" rtlCol="0">
            <a:spAutoFit/>
          </a:bodyPr>
          <a:lstStyle/>
          <a:p>
            <a:pPr marL="342900" indent="-342900">
              <a:lnSpc>
                <a:spcPct val="107000"/>
              </a:lnSpc>
              <a:buFont typeface="Symbol" panose="05050102010706020507" pitchFamily="18" charset="2"/>
              <a:buChar char=""/>
            </a:pPr>
            <a:r>
              <a:rPr lang="en-US" sz="4000" dirty="0">
                <a:latin typeface="Calibri" panose="020F0502020204030204" pitchFamily="34" charset="0"/>
                <a:ea typeface="Calibri" panose="020F0502020204030204" pitchFamily="34" charset="0"/>
                <a:cs typeface="Times New Roman" panose="02020603050405020304" pitchFamily="18" charset="0"/>
              </a:rPr>
              <a:t>Value words became an acronym (C-Crew) to help staff remember it (went from 15% to 69%)</a:t>
            </a:r>
            <a:endParaRPr lang="en-US" sz="4000" dirty="0"/>
          </a:p>
          <a:p>
            <a:pPr marL="342900" marR="0" lvl="0" indent="-342900">
              <a:lnSpc>
                <a:spcPct val="107000"/>
              </a:lnSpc>
              <a:spcBef>
                <a:spcPts val="0"/>
              </a:spcBef>
              <a:spcAft>
                <a:spcPts val="0"/>
              </a:spcAft>
              <a:buFont typeface="Symbol" panose="05050102010706020507" pitchFamily="18" charset="2"/>
              <a:buChar char=""/>
            </a:pPr>
            <a:r>
              <a:rPr lang="en-US" sz="4000" dirty="0" smtClean="0">
                <a:latin typeface="Calibri" panose="020F0502020204030204" pitchFamily="34" charset="0"/>
                <a:ea typeface="Calibri" panose="020F0502020204030204" pitchFamily="34" charset="0"/>
                <a:cs typeface="Times New Roman" panose="02020603050405020304" pitchFamily="18" charset="0"/>
              </a:rPr>
              <a:t>Our  </a:t>
            </a:r>
            <a:r>
              <a:rPr lang="en-US" sz="4000" dirty="0">
                <a:latin typeface="Calibri" panose="020F0502020204030204" pitchFamily="34" charset="0"/>
                <a:ea typeface="Calibri" panose="020F0502020204030204" pitchFamily="34" charset="0"/>
                <a:cs typeface="Times New Roman" panose="02020603050405020304" pitchFamily="18" charset="0"/>
              </a:rPr>
              <a:t>Home &amp; Community, Day Program &amp; Children’s Program overall ratios of +/- interactions is  roughly 20 to 1</a:t>
            </a:r>
          </a:p>
          <a:p>
            <a:pPr marL="342900" marR="0" lvl="0" indent="-342900">
              <a:lnSpc>
                <a:spcPct val="107000"/>
              </a:lnSpc>
              <a:spcBef>
                <a:spcPts val="0"/>
              </a:spcBef>
              <a:spcAft>
                <a:spcPts val="0"/>
              </a:spcAft>
              <a:buFont typeface="Symbol" panose="05050102010706020507" pitchFamily="18" charset="2"/>
              <a:buChar char=""/>
            </a:pPr>
            <a:r>
              <a:rPr lang="en-US" sz="4000" dirty="0">
                <a:latin typeface="Calibri" panose="020F0502020204030204" pitchFamily="34" charset="0"/>
                <a:ea typeface="Calibri" panose="020F0502020204030204" pitchFamily="34" charset="0"/>
                <a:cs typeface="Times New Roman" panose="02020603050405020304" pitchFamily="18" charset="0"/>
              </a:rPr>
              <a:t>70% of all our employees are TOOLS trained and coached to competency</a:t>
            </a:r>
          </a:p>
          <a:p>
            <a:pPr marL="342900" marR="0" lvl="0" indent="-342900">
              <a:lnSpc>
                <a:spcPct val="107000"/>
              </a:lnSpc>
              <a:spcBef>
                <a:spcPts val="0"/>
              </a:spcBef>
              <a:spcAft>
                <a:spcPts val="0"/>
              </a:spcAft>
              <a:buFont typeface="Symbol" panose="05050102010706020507" pitchFamily="18" charset="2"/>
              <a:buChar char=""/>
            </a:pPr>
            <a:r>
              <a:rPr lang="en-US" sz="4000" dirty="0">
                <a:latin typeface="Calibri" panose="020F0502020204030204" pitchFamily="34" charset="0"/>
                <a:ea typeface="Calibri" panose="020F0502020204030204" pitchFamily="34" charset="0"/>
                <a:cs typeface="Times New Roman" panose="02020603050405020304" pitchFamily="18" charset="0"/>
              </a:rPr>
              <a:t>Increased our positive/negative monthly observations by 30%</a:t>
            </a:r>
          </a:p>
          <a:p>
            <a:pPr marL="342900" indent="-342900">
              <a:lnSpc>
                <a:spcPct val="107000"/>
              </a:lnSpc>
              <a:buFont typeface="Symbol" panose="05050102010706020507" pitchFamily="18" charset="2"/>
              <a:buChar char=""/>
            </a:pPr>
            <a:r>
              <a:rPr lang="en-US" sz="4000" dirty="0">
                <a:latin typeface="Calibri" panose="020F0502020204030204" pitchFamily="34" charset="0"/>
                <a:ea typeface="Calibri" panose="020F0502020204030204" pitchFamily="34" charset="0"/>
                <a:cs typeface="Times New Roman" panose="02020603050405020304" pitchFamily="18" charset="0"/>
              </a:rPr>
              <a:t>Currently at an 84% retention </a:t>
            </a:r>
            <a:r>
              <a:rPr lang="en-US" sz="4000" dirty="0" smtClean="0">
                <a:latin typeface="Calibri" panose="020F0502020204030204" pitchFamily="34" charset="0"/>
                <a:ea typeface="Calibri" panose="020F0502020204030204" pitchFamily="34" charset="0"/>
                <a:cs typeface="Times New Roman" panose="02020603050405020304" pitchFamily="18" charset="0"/>
              </a:rPr>
              <a:t>rate</a:t>
            </a:r>
          </a:p>
          <a:p>
            <a:pPr marL="342900" marR="0" lvl="0" indent="-342900">
              <a:lnSpc>
                <a:spcPct val="107000"/>
              </a:lnSpc>
              <a:spcBef>
                <a:spcPts val="0"/>
              </a:spcBef>
              <a:spcAft>
                <a:spcPts val="0"/>
              </a:spcAft>
              <a:buFont typeface="Symbol" panose="05050102010706020507" pitchFamily="18" charset="2"/>
              <a:buChar char=""/>
            </a:pPr>
            <a:endParaRPr lang="en-US" sz="4000" dirty="0">
              <a:latin typeface="Calibri" panose="020F0502020204030204" pitchFamily="34" charset="0"/>
              <a:ea typeface="Calibri" panose="020F0502020204030204" pitchFamily="34" charset="0"/>
              <a:cs typeface="Times New Roman" panose="02020603050405020304" pitchFamily="18" charset="0"/>
            </a:endParaRPr>
          </a:p>
          <a:p>
            <a:endParaRPr lang="en-US" sz="4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76002236"/>
      </p:ext>
    </p:extLst>
  </p:cSld>
  <p:clrMapOvr>
    <a:masterClrMapping/>
  </p:clrMapOvr>
</p:sld>
</file>

<file path=ppt/theme/theme1.xml><?xml version="1.0" encoding="utf-8"?>
<a:theme xmlns:a="http://schemas.openxmlformats.org/drawingml/2006/main" name="Poster Template 36x48 M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324A8E1BA9F8748B04D61026E015E75" ma:contentTypeVersion="4" ma:contentTypeDescription="Create a new document." ma:contentTypeScope="" ma:versionID="01b5f42df673d579316dbea525621913">
  <xsd:schema xmlns:xsd="http://www.w3.org/2001/XMLSchema" xmlns:xs="http://www.w3.org/2001/XMLSchema" xmlns:p="http://schemas.microsoft.com/office/2006/metadata/properties" xmlns:ns2="http://schemas.microsoft.com/sharepoint/v4" targetNamespace="http://schemas.microsoft.com/office/2006/metadata/properties" ma:root="true" ma:fieldsID="23c11eee0d542004c4a7d729835418c6" ns2:_="">
    <xsd:import namespace="http://schemas.microsoft.com/sharepoint/v4"/>
    <xsd:element name="properties">
      <xsd:complexType>
        <xsd:sequence>
          <xsd:element name="documentManagement">
            <xsd:complexType>
              <xsd:all>
                <xsd:element ref="ns2: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8"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documentManagement>
</p:properties>
</file>

<file path=customXml/itemProps1.xml><?xml version="1.0" encoding="utf-8"?>
<ds:datastoreItem xmlns:ds="http://schemas.openxmlformats.org/officeDocument/2006/customXml" ds:itemID="{FA3D17A1-248C-476F-A725-A24DFE110C07}"/>
</file>

<file path=customXml/itemProps2.xml><?xml version="1.0" encoding="utf-8"?>
<ds:datastoreItem xmlns:ds="http://schemas.openxmlformats.org/officeDocument/2006/customXml" ds:itemID="{D7CFF745-7D58-4C51-B335-86979D210277}">
  <ds:schemaRefs>
    <ds:schemaRef ds:uri="http://schemas.microsoft.com/sharepoint/v3/contenttype/forms"/>
  </ds:schemaRefs>
</ds:datastoreItem>
</file>

<file path=customXml/itemProps3.xml><?xml version="1.0" encoding="utf-8"?>
<ds:datastoreItem xmlns:ds="http://schemas.openxmlformats.org/officeDocument/2006/customXml" ds:itemID="{6D1ADBD7-7D53-476C-AE03-66F8FC9093E3}">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microsoft.com/sharepoint/v4"/>
    <ds:schemaRef ds:uri="http://purl.org/dc/term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Poster_Template_48x36_Med</Template>
  <TotalTime>22</TotalTime>
  <Words>429</Words>
  <Application>Microsoft Office PowerPoint</Application>
  <PresentationFormat>Custom</PresentationFormat>
  <Paragraphs>41</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Georgia</vt:lpstr>
      <vt:lpstr>Lucida Console</vt:lpstr>
      <vt:lpstr>Symbol</vt:lpstr>
      <vt:lpstr>Times New Roman</vt:lpstr>
      <vt:lpstr>Poster Template 36x48 Med</vt:lpstr>
      <vt:lpstr>PowerPoint Presentation</vt:lpstr>
    </vt:vector>
  </TitlesOfParts>
  <Manager/>
  <Company>State of Missouri</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Bland, Cara</dc:creator>
  <cp:keywords/>
  <dc:description>42 x 58 template</dc:description>
  <cp:lastModifiedBy>Deppeler, Kathleen</cp:lastModifiedBy>
  <cp:revision>26</cp:revision>
  <dcterms:created xsi:type="dcterms:W3CDTF">2020-01-06T17:11:32Z</dcterms:created>
  <dcterms:modified xsi:type="dcterms:W3CDTF">2020-03-09T18:36:32Z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vision">
    <vt:lpwstr>Marketing and Communications</vt:lpwstr>
  </property>
  <property fmtid="{D5CDD505-2E9C-101B-9397-08002B2CF9AE}" pid="3" name="ContentTypeId">
    <vt:lpwstr>0x0101000324A8E1BA9F8748B04D61026E015E75</vt:lpwstr>
  </property>
</Properties>
</file>