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9" r:id="rId4"/>
  </p:sldMasterIdLst>
  <p:notesMasterIdLst>
    <p:notesMasterId r:id="rId6"/>
  </p:notesMasterIdLst>
  <p:sldIdLst>
    <p:sldId id="256" r:id="rId5"/>
  </p:sldIdLst>
  <p:sldSz cx="43891200" cy="32918400"/>
  <p:notesSz cx="9144000" cy="6858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 d="100"/>
          <a:sy n="14" d="100"/>
        </p:scale>
        <p:origin x="1524" y="150"/>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962400" cy="344091"/>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179484" y="0"/>
            <a:ext cx="3962400" cy="344091"/>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028950" y="857250"/>
            <a:ext cx="308610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14400" y="3300412"/>
            <a:ext cx="7315200" cy="2700338"/>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4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513910"/>
            <a:ext cx="3962400" cy="34409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73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179484" y="6513910"/>
            <a:ext cx="3962400" cy="34409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
        <p:cNvGrpSpPr/>
        <p:nvPr/>
      </p:nvGrpSpPr>
      <p:grpSpPr>
        <a:xfrm>
          <a:off x="0" y="0"/>
          <a:ext cx="0" cy="0"/>
          <a:chOff x="0" y="0"/>
          <a:chExt cx="0" cy="0"/>
        </a:xfrm>
      </p:grpSpPr>
      <p:sp>
        <p:nvSpPr>
          <p:cNvPr id="12" name="Google Shape;12;p1:notes"/>
          <p:cNvSpPr txBox="1">
            <a:spLocks noGrp="1"/>
          </p:cNvSpPr>
          <p:nvPr>
            <p:ph type="body" idx="1"/>
          </p:nvPr>
        </p:nvSpPr>
        <p:spPr>
          <a:xfrm>
            <a:off x="914400" y="3300412"/>
            <a:ext cx="7315200" cy="2700338"/>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 name="Google Shape;13;p1:notes"/>
          <p:cNvSpPr>
            <a:spLocks noGrp="1" noRot="1" noChangeAspect="1"/>
          </p:cNvSpPr>
          <p:nvPr>
            <p:ph type="sldImg" idx="2"/>
          </p:nvPr>
        </p:nvSpPr>
        <p:spPr>
          <a:xfrm>
            <a:off x="3028950" y="857250"/>
            <a:ext cx="3086100" cy="231457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
        <p:cNvGrpSpPr/>
        <p:nvPr/>
      </p:nvGrpSpPr>
      <p:grpSpPr>
        <a:xfrm>
          <a:off x="0" y="0"/>
          <a:ext cx="0" cy="0"/>
          <a:chOff x="0" y="0"/>
          <a:chExt cx="0" cy="0"/>
        </a:xfrm>
      </p:grpSpPr>
      <p:cxnSp>
        <p:nvCxnSpPr>
          <p:cNvPr id="15" name="Google Shape;15;p3"/>
          <p:cNvCxnSpPr/>
          <p:nvPr/>
        </p:nvCxnSpPr>
        <p:spPr>
          <a:xfrm rot="10800000">
            <a:off x="927203" y="29896353"/>
            <a:ext cx="42127800" cy="0"/>
          </a:xfrm>
          <a:prstGeom prst="straightConnector1">
            <a:avLst/>
          </a:prstGeom>
          <a:noFill/>
          <a:ln w="28575" cap="flat" cmpd="sng">
            <a:solidFill>
              <a:srgbClr val="5E0009"/>
            </a:solidFill>
            <a:prstDash val="solid"/>
            <a:round/>
            <a:headEnd type="none" w="sm" len="sm"/>
            <a:tailEnd type="none" w="sm" len="sm"/>
          </a:ln>
        </p:spPr>
      </p:cxnSp>
      <p:sp>
        <p:nvSpPr>
          <p:cNvPr id="16" name="Google Shape;16;p3"/>
          <p:cNvSpPr/>
          <p:nvPr/>
        </p:nvSpPr>
        <p:spPr>
          <a:xfrm>
            <a:off x="1832029" y="30101653"/>
            <a:ext cx="10195847" cy="2415491"/>
          </a:xfrm>
          <a:prstGeom prst="rect">
            <a:avLst/>
          </a:prstGeom>
          <a:noFill/>
          <a:ln>
            <a:noFill/>
          </a:ln>
        </p:spPr>
        <p:txBody>
          <a:bodyPr spcFirstLastPara="1" wrap="square" lIns="49325" tIns="49325" rIns="49325" bIns="49325" anchor="t" anchorCtr="0">
            <a:noAutofit/>
          </a:bodyPr>
          <a:lstStyle/>
          <a:p>
            <a:pPr marL="0" marR="0" lvl="0" indent="0" algn="ctr" rtl="0">
              <a:spcBef>
                <a:spcPts val="0"/>
              </a:spcBef>
              <a:spcAft>
                <a:spcPts val="0"/>
              </a:spcAft>
              <a:buNone/>
            </a:pPr>
            <a:r>
              <a:rPr lang="en-US" sz="3200" b="1" i="0" u="none" strike="noStrike" cap="none" dirty="0">
                <a:solidFill>
                  <a:schemeClr val="dk1"/>
                </a:solidFill>
                <a:latin typeface="Calibri"/>
                <a:ea typeface="Calibri"/>
                <a:cs typeface="Calibri"/>
                <a:sym typeface="Calibri"/>
              </a:rPr>
              <a:t>Contact Information: </a:t>
            </a:r>
            <a:endParaRPr sz="3200" dirty="0"/>
          </a:p>
          <a:p>
            <a:pPr marL="0" marR="0" lvl="0" indent="0" algn="ctr" rtl="0">
              <a:spcBef>
                <a:spcPts val="0"/>
              </a:spcBef>
              <a:spcAft>
                <a:spcPts val="0"/>
              </a:spcAft>
              <a:buNone/>
            </a:pPr>
            <a:r>
              <a:rPr lang="en-US" sz="3200" b="0" i="0" u="none" strike="noStrike" cap="none" dirty="0" smtClean="0">
                <a:solidFill>
                  <a:schemeClr val="dk1"/>
                </a:solidFill>
                <a:latin typeface="Calibri"/>
                <a:ea typeface="Calibri"/>
                <a:cs typeface="Calibri"/>
                <a:sym typeface="Calibri"/>
              </a:rPr>
              <a:t>Ashlee </a:t>
            </a:r>
            <a:r>
              <a:rPr lang="en-US" sz="3200" dirty="0" smtClean="0">
                <a:solidFill>
                  <a:schemeClr val="dk1"/>
                </a:solidFill>
                <a:latin typeface="Calibri"/>
                <a:ea typeface="Calibri"/>
                <a:cs typeface="Calibri"/>
                <a:sym typeface="Calibri"/>
              </a:rPr>
              <a:t>Fessenden</a:t>
            </a:r>
            <a:r>
              <a:rPr lang="en-US" sz="3200" dirty="0">
                <a:solidFill>
                  <a:schemeClr val="dk1"/>
                </a:solidFill>
                <a:latin typeface="Calibri"/>
                <a:ea typeface="Calibri"/>
                <a:cs typeface="Calibri"/>
                <a:sym typeface="Calibri"/>
              </a:rPr>
              <a:t>,</a:t>
            </a:r>
            <a:r>
              <a:rPr lang="en-US" sz="3200" b="0" i="0" u="none" strike="noStrike" cap="none" dirty="0" smtClean="0">
                <a:solidFill>
                  <a:schemeClr val="dk1"/>
                </a:solidFill>
                <a:latin typeface="Calibri"/>
                <a:ea typeface="Calibri"/>
                <a:cs typeface="Calibri"/>
                <a:sym typeface="Calibri"/>
              </a:rPr>
              <a:t> </a:t>
            </a:r>
            <a:r>
              <a:rPr lang="en-US" sz="3200" b="0" i="0" u="none" strike="noStrike" cap="none" dirty="0">
                <a:solidFill>
                  <a:schemeClr val="dk1"/>
                </a:solidFill>
                <a:latin typeface="Calibri"/>
                <a:ea typeface="Calibri"/>
                <a:cs typeface="Calibri"/>
                <a:sym typeface="Calibri"/>
              </a:rPr>
              <a:t>QDD</a:t>
            </a:r>
            <a:r>
              <a:rPr lang="en-US" sz="3200" dirty="0">
                <a:solidFill>
                  <a:schemeClr val="dk1"/>
                </a:solidFill>
                <a:latin typeface="Calibri"/>
                <a:ea typeface="Calibri"/>
                <a:cs typeface="Calibri"/>
                <a:sym typeface="Calibri"/>
              </a:rPr>
              <a:t>P</a:t>
            </a:r>
            <a:endParaRPr sz="3200" b="0" i="0" u="none" strike="noStrike" cap="none" dirty="0">
              <a:solidFill>
                <a:schemeClr val="dk1"/>
              </a:solidFill>
              <a:latin typeface="Calibri"/>
              <a:ea typeface="Calibri"/>
              <a:cs typeface="Calibri"/>
              <a:sym typeface="Calibri"/>
            </a:endParaRPr>
          </a:p>
          <a:p>
            <a:pPr marL="0" marR="0" lvl="0" indent="0" algn="ctr" rtl="0">
              <a:spcBef>
                <a:spcPts val="0"/>
              </a:spcBef>
              <a:spcAft>
                <a:spcPts val="0"/>
              </a:spcAft>
              <a:buNone/>
            </a:pPr>
            <a:r>
              <a:rPr lang="en-US" sz="3200" b="0" i="0" u="none" strike="noStrike" cap="none" dirty="0" err="1" smtClean="0">
                <a:solidFill>
                  <a:schemeClr val="dk1"/>
                </a:solidFill>
                <a:latin typeface="Calibri"/>
                <a:ea typeface="Calibri"/>
                <a:cs typeface="Calibri"/>
                <a:sym typeface="Calibri"/>
              </a:rPr>
              <a:t>Riney</a:t>
            </a:r>
            <a:r>
              <a:rPr lang="en-US" sz="3200" b="0" i="0" u="none" strike="noStrike" cap="none" dirty="0" smtClean="0">
                <a:solidFill>
                  <a:schemeClr val="dk1"/>
                </a:solidFill>
                <a:latin typeface="Calibri"/>
                <a:ea typeface="Calibri"/>
                <a:cs typeface="Calibri"/>
                <a:sym typeface="Calibri"/>
              </a:rPr>
              <a:t>-W</a:t>
            </a:r>
            <a:r>
              <a:rPr lang="en-US" sz="3200" dirty="0" smtClean="0">
                <a:solidFill>
                  <a:schemeClr val="dk1"/>
                </a:solidFill>
                <a:latin typeface="Calibri"/>
                <a:ea typeface="Calibri"/>
                <a:cs typeface="Calibri"/>
                <a:sym typeface="Calibri"/>
              </a:rPr>
              <a:t>alden </a:t>
            </a:r>
            <a:r>
              <a:rPr lang="en-US" sz="3200" dirty="0">
                <a:solidFill>
                  <a:schemeClr val="dk1"/>
                </a:solidFill>
                <a:latin typeface="Calibri"/>
                <a:ea typeface="Calibri"/>
                <a:cs typeface="Calibri"/>
                <a:sym typeface="Calibri"/>
              </a:rPr>
              <a:t>Inc.</a:t>
            </a:r>
            <a:endParaRPr sz="3200" b="0" i="0" u="none" strike="noStrike" cap="none" dirty="0">
              <a:solidFill>
                <a:schemeClr val="dk1"/>
              </a:solidFill>
              <a:latin typeface="Calibri"/>
              <a:ea typeface="Calibri"/>
              <a:cs typeface="Calibri"/>
              <a:sym typeface="Calibri"/>
            </a:endParaRPr>
          </a:p>
          <a:p>
            <a:pPr marL="0" marR="0" lvl="0" indent="0" algn="ctr" rtl="0">
              <a:spcBef>
                <a:spcPts val="0"/>
              </a:spcBef>
              <a:spcAft>
                <a:spcPts val="0"/>
              </a:spcAft>
              <a:buNone/>
            </a:pPr>
            <a:r>
              <a:rPr lang="en-US" sz="3200" b="0" i="0" u="none" strike="noStrike" cap="none" dirty="0" smtClean="0">
                <a:solidFill>
                  <a:schemeClr val="dk1"/>
                </a:solidFill>
                <a:latin typeface="Calibri"/>
                <a:ea typeface="Calibri"/>
                <a:cs typeface="Calibri"/>
                <a:sym typeface="Calibri"/>
              </a:rPr>
              <a:t>P.O. </a:t>
            </a:r>
            <a:r>
              <a:rPr lang="en-US" sz="3200" b="0" i="0" u="none" strike="noStrike" cap="none" dirty="0">
                <a:solidFill>
                  <a:schemeClr val="dk1"/>
                </a:solidFill>
                <a:latin typeface="Calibri"/>
                <a:ea typeface="Calibri"/>
                <a:cs typeface="Calibri"/>
                <a:sym typeface="Calibri"/>
              </a:rPr>
              <a:t>Box 1535 Hannibal MO</a:t>
            </a:r>
            <a:r>
              <a:rPr lang="en-US" sz="3200" dirty="0">
                <a:solidFill>
                  <a:schemeClr val="dk1"/>
                </a:solidFill>
                <a:latin typeface="Calibri"/>
                <a:ea typeface="Calibri"/>
                <a:cs typeface="Calibri"/>
                <a:sym typeface="Calibri"/>
              </a:rPr>
              <a:t> 63401</a:t>
            </a:r>
            <a:endParaRPr sz="3200" b="0" i="0" u="none" strike="noStrike" cap="none" dirty="0">
              <a:solidFill>
                <a:schemeClr val="dk1"/>
              </a:solidFill>
              <a:latin typeface="Calibri"/>
              <a:ea typeface="Calibri"/>
              <a:cs typeface="Calibri"/>
              <a:sym typeface="Calibri"/>
            </a:endParaRPr>
          </a:p>
          <a:p>
            <a:pPr marL="0" marR="0" lvl="0" indent="0" algn="ctr" rtl="0">
              <a:spcBef>
                <a:spcPts val="0"/>
              </a:spcBef>
              <a:spcAft>
                <a:spcPts val="0"/>
              </a:spcAft>
              <a:buNone/>
            </a:pPr>
            <a:r>
              <a:rPr lang="en-US" sz="3200" dirty="0" smtClean="0">
                <a:solidFill>
                  <a:schemeClr val="dk1"/>
                </a:solidFill>
                <a:latin typeface="Calibri"/>
                <a:ea typeface="Calibri"/>
                <a:cs typeface="Calibri"/>
                <a:sym typeface="Calibri"/>
              </a:rPr>
              <a:t>ashlee.fessenden@gmail.com</a:t>
            </a:r>
            <a:endParaRPr sz="3200" b="0" i="0" u="sng" strike="noStrike" cap="none" dirty="0">
              <a:solidFill>
                <a:schemeClr val="dk1"/>
              </a:solidFill>
              <a:latin typeface="Calibri"/>
              <a:ea typeface="Calibri"/>
              <a:cs typeface="Calibri"/>
              <a:sym typeface="Calibri"/>
            </a:endParaRPr>
          </a:p>
        </p:txBody>
      </p:sp>
      <p:pic>
        <p:nvPicPr>
          <p:cNvPr id="17" name="Google Shape;17;p3"/>
          <p:cNvPicPr preferRelativeResize="0"/>
          <p:nvPr/>
        </p:nvPicPr>
        <p:blipFill rotWithShape="1">
          <a:blip r:embed="rId3">
            <a:alphaModFix/>
          </a:blip>
          <a:srcRect/>
          <a:stretch/>
        </p:blipFill>
        <p:spPr>
          <a:xfrm>
            <a:off x="40422338" y="30164141"/>
            <a:ext cx="2562583" cy="2353003"/>
          </a:xfrm>
          <a:prstGeom prst="rect">
            <a:avLst/>
          </a:prstGeom>
          <a:noFill/>
          <a:ln>
            <a:noFill/>
          </a:ln>
        </p:spPr>
      </p:pic>
      <p:pic>
        <p:nvPicPr>
          <p:cNvPr id="18" name="Google Shape;18;p3"/>
          <p:cNvPicPr preferRelativeResize="0"/>
          <p:nvPr/>
        </p:nvPicPr>
        <p:blipFill rotWithShape="1">
          <a:blip r:embed="rId4">
            <a:alphaModFix/>
          </a:blip>
          <a:srcRect/>
          <a:stretch/>
        </p:blipFill>
        <p:spPr>
          <a:xfrm>
            <a:off x="36600516" y="30101653"/>
            <a:ext cx="3382349" cy="2525487"/>
          </a:xfrm>
          <a:prstGeom prst="rect">
            <a:avLst/>
          </a:prstGeom>
          <a:noFill/>
          <a:ln>
            <a:noFill/>
          </a:ln>
        </p:spPr>
      </p:pic>
      <p:pic>
        <p:nvPicPr>
          <p:cNvPr id="19" name="Google Shape;19;p3"/>
          <p:cNvPicPr preferRelativeResize="0"/>
          <p:nvPr/>
        </p:nvPicPr>
        <p:blipFill rotWithShape="1">
          <a:blip r:embed="rId5">
            <a:alphaModFix/>
          </a:blip>
          <a:srcRect/>
          <a:stretch/>
        </p:blipFill>
        <p:spPr>
          <a:xfrm>
            <a:off x="25867467" y="30271134"/>
            <a:ext cx="10293574" cy="2115675"/>
          </a:xfrm>
          <a:prstGeom prst="rect">
            <a:avLst/>
          </a:prstGeom>
          <a:noFill/>
          <a:ln>
            <a:noFill/>
          </a:ln>
        </p:spPr>
      </p:pic>
      <p:sp>
        <p:nvSpPr>
          <p:cNvPr id="20" name="Google Shape;20;p3"/>
          <p:cNvSpPr/>
          <p:nvPr/>
        </p:nvSpPr>
        <p:spPr>
          <a:xfrm flipH="1">
            <a:off x="829231" y="622491"/>
            <a:ext cx="42127800" cy="3213600"/>
          </a:xfrm>
          <a:prstGeom prst="snip1Rect">
            <a:avLst>
              <a:gd name="adj" fmla="val 16667"/>
            </a:avLst>
          </a:prstGeom>
          <a:noFill/>
          <a:ln w="76200" cap="flat" cmpd="sng">
            <a:solidFill>
              <a:schemeClr val="dk1"/>
            </a:solidFill>
            <a:prstDash val="solid"/>
            <a:round/>
            <a:headEnd type="none" w="sm" len="sm"/>
            <a:tailEnd type="none" w="sm" len="sm"/>
          </a:ln>
        </p:spPr>
        <p:txBody>
          <a:bodyPr spcFirstLastPara="1" wrap="square" lIns="78350" tIns="39175" rIns="78350" bIns="39175" anchor="ctr" anchorCtr="0">
            <a:noAutofit/>
          </a:bodyPr>
          <a:lstStyle/>
          <a:p>
            <a:pPr marL="0" marR="0" lvl="0" indent="0" algn="ctr" rtl="0">
              <a:spcBef>
                <a:spcPts val="0"/>
              </a:spcBef>
              <a:spcAft>
                <a:spcPts val="0"/>
              </a:spcAft>
              <a:buNone/>
            </a:pPr>
            <a:endParaRPr sz="7300" b="0" i="0" u="none" strike="noStrike" cap="none">
              <a:solidFill>
                <a:schemeClr val="lt1"/>
              </a:solidFill>
              <a:latin typeface="Calibri"/>
              <a:ea typeface="Calibri"/>
              <a:cs typeface="Calibri"/>
              <a:sym typeface="Calibri"/>
            </a:endParaRPr>
          </a:p>
        </p:txBody>
      </p:sp>
      <p:grpSp>
        <p:nvGrpSpPr>
          <p:cNvPr id="21" name="Google Shape;21;p3"/>
          <p:cNvGrpSpPr/>
          <p:nvPr/>
        </p:nvGrpSpPr>
        <p:grpSpPr>
          <a:xfrm>
            <a:off x="1965900" y="39486"/>
            <a:ext cx="3668402" cy="2201040"/>
            <a:chOff x="1795622" y="2672712"/>
            <a:chExt cx="4280016" cy="2568008"/>
          </a:xfrm>
        </p:grpSpPr>
        <p:sp>
          <p:nvSpPr>
            <p:cNvPr id="22" name="Google Shape;22;p3"/>
            <p:cNvSpPr/>
            <p:nvPr/>
          </p:nvSpPr>
          <p:spPr>
            <a:xfrm>
              <a:off x="5222169" y="2672712"/>
              <a:ext cx="853469" cy="2568008"/>
            </a:xfrm>
            <a:prstGeom prst="rect">
              <a:avLst/>
            </a:prstGeom>
            <a:solidFill>
              <a:srgbClr val="FF0000"/>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7300" b="0" i="0" u="none" strike="noStrike" cap="none">
                <a:solidFill>
                  <a:schemeClr val="lt1"/>
                </a:solidFill>
                <a:latin typeface="Calibri"/>
                <a:ea typeface="Calibri"/>
                <a:cs typeface="Calibri"/>
                <a:sym typeface="Calibri"/>
              </a:endParaRPr>
            </a:p>
          </p:txBody>
        </p:sp>
        <p:sp>
          <p:nvSpPr>
            <p:cNvPr id="23" name="Google Shape;23;p3"/>
            <p:cNvSpPr/>
            <p:nvPr/>
          </p:nvSpPr>
          <p:spPr>
            <a:xfrm>
              <a:off x="3506720" y="2672712"/>
              <a:ext cx="853469" cy="2568008"/>
            </a:xfrm>
            <a:prstGeom prst="rect">
              <a:avLst/>
            </a:prstGeom>
            <a:solidFill>
              <a:srgbClr val="FFFF00"/>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7300" b="0" i="0" u="none" strike="noStrike" cap="none">
                <a:solidFill>
                  <a:schemeClr val="lt1"/>
                </a:solidFill>
                <a:latin typeface="Calibri"/>
                <a:ea typeface="Calibri"/>
                <a:cs typeface="Calibri"/>
                <a:sym typeface="Calibri"/>
              </a:endParaRPr>
            </a:p>
          </p:txBody>
        </p:sp>
        <p:sp>
          <p:nvSpPr>
            <p:cNvPr id="24" name="Google Shape;24;p3"/>
            <p:cNvSpPr/>
            <p:nvPr/>
          </p:nvSpPr>
          <p:spPr>
            <a:xfrm>
              <a:off x="1795622" y="2672712"/>
              <a:ext cx="853469" cy="2568008"/>
            </a:xfrm>
            <a:prstGeom prst="rect">
              <a:avLst/>
            </a:prstGeom>
            <a:solidFill>
              <a:srgbClr val="00B050"/>
            </a:solidFill>
            <a:ln>
              <a:noFill/>
            </a:ln>
            <a:effectLst>
              <a:outerShdw blurRad="40000" dist="23000" dir="5400000" rotWithShape="0">
                <a:srgbClr val="000000">
                  <a:alpha val="34901"/>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7300" b="0" i="0" u="none" strike="noStrike" cap="none">
                <a:solidFill>
                  <a:schemeClr val="lt1"/>
                </a:solidFill>
                <a:latin typeface="Calibri"/>
                <a:ea typeface="Calibri"/>
                <a:cs typeface="Calibri"/>
                <a:sym typeface="Calibri"/>
              </a:endParaRPr>
            </a:p>
          </p:txBody>
        </p:sp>
      </p:grpSp>
      <p:sp>
        <p:nvSpPr>
          <p:cNvPr id="25" name="Google Shape;25;p3"/>
          <p:cNvSpPr txBox="1"/>
          <p:nvPr/>
        </p:nvSpPr>
        <p:spPr>
          <a:xfrm>
            <a:off x="7105952" y="692853"/>
            <a:ext cx="29494500" cy="1200300"/>
          </a:xfrm>
          <a:prstGeom prst="rect">
            <a:avLst/>
          </a:prstGeom>
          <a:noFill/>
          <a:ln>
            <a:noFill/>
          </a:ln>
        </p:spPr>
        <p:txBody>
          <a:bodyPr spcFirstLastPara="1" wrap="square" lIns="78350" tIns="39175" rIns="78350" bIns="39175" anchor="t" anchorCtr="0">
            <a:noAutofit/>
          </a:bodyPr>
          <a:lstStyle/>
          <a:p>
            <a:pPr marL="0" marR="0" lvl="0" indent="0" algn="l" rtl="0">
              <a:spcBef>
                <a:spcPts val="0"/>
              </a:spcBef>
              <a:spcAft>
                <a:spcPts val="0"/>
              </a:spcAft>
              <a:buNone/>
            </a:pPr>
            <a:r>
              <a:rPr lang="en-US" sz="7300" b="1">
                <a:solidFill>
                  <a:schemeClr val="dk1"/>
                </a:solidFill>
              </a:rPr>
              <a:t>Riney-Walden Inc.</a:t>
            </a:r>
            <a:endParaRPr sz="7300" b="0" i="0" u="none" strike="noStrike" cap="none">
              <a:solidFill>
                <a:schemeClr val="dk1"/>
              </a:solidFill>
              <a:latin typeface="Arial"/>
              <a:ea typeface="Arial"/>
              <a:cs typeface="Arial"/>
              <a:sym typeface="Arial"/>
            </a:endParaRPr>
          </a:p>
        </p:txBody>
      </p:sp>
      <p:sp>
        <p:nvSpPr>
          <p:cNvPr id="26" name="Google Shape;26;p3"/>
          <p:cNvSpPr txBox="1"/>
          <p:nvPr/>
        </p:nvSpPr>
        <p:spPr>
          <a:xfrm>
            <a:off x="7793751" y="1912525"/>
            <a:ext cx="17304300" cy="791400"/>
          </a:xfrm>
          <a:prstGeom prst="rect">
            <a:avLst/>
          </a:prstGeom>
          <a:noFill/>
          <a:ln>
            <a:noFill/>
          </a:ln>
        </p:spPr>
        <p:txBody>
          <a:bodyPr spcFirstLastPara="1" wrap="square" lIns="78350" tIns="39175" rIns="78350" bIns="39175" anchor="t" anchorCtr="0">
            <a:noAutofit/>
          </a:bodyPr>
          <a:lstStyle/>
          <a:p>
            <a:pPr marL="0" marR="0" lvl="0" indent="0" algn="l" rtl="0">
              <a:spcBef>
                <a:spcPts val="0"/>
              </a:spcBef>
              <a:spcAft>
                <a:spcPts val="0"/>
              </a:spcAft>
              <a:buNone/>
            </a:pPr>
            <a:r>
              <a:rPr lang="en-US" sz="4600" b="1" dirty="0">
                <a:solidFill>
                  <a:schemeClr val="dk1"/>
                </a:solidFill>
              </a:rPr>
              <a:t>Brad Walden, Director - Ashlee Fessenden QDDP												</a:t>
            </a:r>
            <a:endParaRPr sz="4600" b="0" i="0" u="none" strike="noStrike" cap="none" dirty="0">
              <a:solidFill>
                <a:schemeClr val="dk1"/>
              </a:solidFill>
              <a:latin typeface="Arial"/>
              <a:ea typeface="Arial"/>
              <a:cs typeface="Arial"/>
              <a:sym typeface="Arial"/>
            </a:endParaRPr>
          </a:p>
        </p:txBody>
      </p:sp>
      <p:sp>
        <p:nvSpPr>
          <p:cNvPr id="27" name="Google Shape;27;p3"/>
          <p:cNvSpPr txBox="1"/>
          <p:nvPr/>
        </p:nvSpPr>
        <p:spPr>
          <a:xfrm>
            <a:off x="22800266" y="2876059"/>
            <a:ext cx="12997500" cy="554100"/>
          </a:xfrm>
          <a:prstGeom prst="rect">
            <a:avLst/>
          </a:prstGeom>
          <a:noFill/>
          <a:ln>
            <a:noFill/>
          </a:ln>
        </p:spPr>
        <p:txBody>
          <a:bodyPr spcFirstLastPara="1" wrap="square" lIns="78350" tIns="39175" rIns="78350" bIns="39175" anchor="t" anchorCtr="0">
            <a:noAutofit/>
          </a:bodyPr>
          <a:lstStyle/>
          <a:p>
            <a:pPr marL="0" marR="0" lvl="0" indent="0" algn="ctr" rtl="0">
              <a:spcBef>
                <a:spcPts val="0"/>
              </a:spcBef>
              <a:spcAft>
                <a:spcPts val="0"/>
              </a:spcAft>
              <a:buNone/>
            </a:pPr>
            <a:endParaRPr sz="3100" b="0" i="0" u="none" strike="noStrike" cap="none">
              <a:solidFill>
                <a:schemeClr val="dk1"/>
              </a:solidFill>
              <a:latin typeface="Arial"/>
              <a:ea typeface="Arial"/>
              <a:cs typeface="Arial"/>
              <a:sym typeface="Arial"/>
            </a:endParaRPr>
          </a:p>
        </p:txBody>
      </p:sp>
      <p:sp>
        <p:nvSpPr>
          <p:cNvPr id="28" name="Google Shape;28;p3"/>
          <p:cNvSpPr txBox="1"/>
          <p:nvPr/>
        </p:nvSpPr>
        <p:spPr>
          <a:xfrm>
            <a:off x="38759700" y="1330081"/>
            <a:ext cx="3868500" cy="23391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7300">
              <a:solidFill>
                <a:schemeClr val="dk1"/>
              </a:solidFill>
              <a:latin typeface="Calibri"/>
              <a:ea typeface="Calibri"/>
              <a:cs typeface="Calibri"/>
              <a:sym typeface="Calibri"/>
            </a:endParaRPr>
          </a:p>
        </p:txBody>
      </p:sp>
      <p:sp>
        <p:nvSpPr>
          <p:cNvPr id="29" name="Google Shape;29;p3"/>
          <p:cNvSpPr/>
          <p:nvPr/>
        </p:nvSpPr>
        <p:spPr>
          <a:xfrm>
            <a:off x="927290" y="5050799"/>
            <a:ext cx="42057600" cy="5088000"/>
          </a:xfrm>
          <a:prstGeom prst="rect">
            <a:avLst/>
          </a:prstGeom>
          <a:noFill/>
          <a:ln w="76200" cap="flat" cmpd="sng">
            <a:solidFill>
              <a:schemeClr val="dk1"/>
            </a:solidFill>
            <a:prstDash val="solid"/>
            <a:round/>
            <a:headEnd type="none" w="sm" len="sm"/>
            <a:tailEnd type="none" w="sm" len="sm"/>
          </a:ln>
        </p:spPr>
        <p:txBody>
          <a:bodyPr spcFirstLastPara="1" wrap="square" lIns="78350" tIns="39175" rIns="78350" bIns="39175" anchor="ctr" anchorCtr="0">
            <a:noAutofit/>
          </a:bodyPr>
          <a:lstStyle/>
          <a:p>
            <a:pPr marL="0" marR="0" lvl="0" indent="0" algn="ctr" rtl="0">
              <a:spcBef>
                <a:spcPts val="0"/>
              </a:spcBef>
              <a:spcAft>
                <a:spcPts val="0"/>
              </a:spcAft>
              <a:buNone/>
            </a:pPr>
            <a:endParaRPr sz="7300">
              <a:solidFill>
                <a:schemeClr val="lt1"/>
              </a:solidFill>
              <a:latin typeface="Calibri"/>
              <a:ea typeface="Calibri"/>
              <a:cs typeface="Calibri"/>
              <a:sym typeface="Calibri"/>
            </a:endParaRPr>
          </a:p>
        </p:txBody>
      </p:sp>
      <p:sp>
        <p:nvSpPr>
          <p:cNvPr id="30" name="Google Shape;30;p3"/>
          <p:cNvSpPr/>
          <p:nvPr/>
        </p:nvSpPr>
        <p:spPr>
          <a:xfrm flipH="1">
            <a:off x="927319" y="4391126"/>
            <a:ext cx="42057600" cy="1617900"/>
          </a:xfrm>
          <a:prstGeom prst="snip1Rect">
            <a:avLst>
              <a:gd name="adj" fmla="val 16667"/>
            </a:avLst>
          </a:prstGeom>
          <a:solidFill>
            <a:srgbClr val="00B050"/>
          </a:solidFill>
          <a:ln w="76200" cap="flat" cmpd="sng">
            <a:solidFill>
              <a:srgbClr val="5E0009"/>
            </a:solidFill>
            <a:prstDash val="solid"/>
            <a:round/>
            <a:headEnd type="none" w="sm" len="sm"/>
            <a:tailEnd type="none" w="sm" len="sm"/>
          </a:ln>
        </p:spPr>
        <p:txBody>
          <a:bodyPr spcFirstLastPara="1" wrap="square" lIns="78350" tIns="39175" rIns="78350" bIns="39175" anchor="ctr" anchorCtr="0">
            <a:noAutofit/>
          </a:bodyPr>
          <a:lstStyle/>
          <a:p>
            <a:pPr marL="0" marR="0" lvl="0" indent="0" algn="ctr" rtl="0">
              <a:spcBef>
                <a:spcPts val="0"/>
              </a:spcBef>
              <a:spcAft>
                <a:spcPts val="0"/>
              </a:spcAft>
              <a:buNone/>
            </a:pPr>
            <a:endParaRPr sz="7300">
              <a:solidFill>
                <a:schemeClr val="lt1"/>
              </a:solidFill>
              <a:latin typeface="Calibri"/>
              <a:ea typeface="Calibri"/>
              <a:cs typeface="Calibri"/>
              <a:sym typeface="Calibri"/>
            </a:endParaRPr>
          </a:p>
        </p:txBody>
      </p:sp>
      <p:sp>
        <p:nvSpPr>
          <p:cNvPr id="31" name="Google Shape;31;p3"/>
          <p:cNvSpPr txBox="1"/>
          <p:nvPr/>
        </p:nvSpPr>
        <p:spPr>
          <a:xfrm>
            <a:off x="1123232" y="4655003"/>
            <a:ext cx="41931900" cy="1187100"/>
          </a:xfrm>
          <a:prstGeom prst="rect">
            <a:avLst/>
          </a:prstGeom>
          <a:noFill/>
          <a:ln>
            <a:noFill/>
          </a:ln>
        </p:spPr>
        <p:txBody>
          <a:bodyPr spcFirstLastPara="1" wrap="square" lIns="78350" tIns="39175" rIns="78350" bIns="39175" anchor="t" anchorCtr="0">
            <a:noAutofit/>
          </a:bodyPr>
          <a:lstStyle/>
          <a:p>
            <a:pPr marL="0" marR="0" lvl="0" indent="0" algn="ctr" rtl="0">
              <a:spcBef>
                <a:spcPts val="0"/>
              </a:spcBef>
              <a:spcAft>
                <a:spcPts val="0"/>
              </a:spcAft>
              <a:buNone/>
            </a:pPr>
            <a:r>
              <a:rPr lang="en-US" sz="7200" b="1">
                <a:solidFill>
                  <a:srgbClr val="FFFFFF"/>
                </a:solidFill>
                <a:latin typeface="Georgia"/>
                <a:ea typeface="Georgia"/>
                <a:cs typeface="Georgia"/>
                <a:sym typeface="Georgia"/>
              </a:rPr>
              <a:t>Agency Background</a:t>
            </a:r>
            <a:endParaRPr sz="7200" b="1">
              <a:solidFill>
                <a:srgbClr val="FFFFFF"/>
              </a:solidFill>
              <a:latin typeface="Georgia"/>
              <a:ea typeface="Georgia"/>
              <a:cs typeface="Georgia"/>
              <a:sym typeface="Georgia"/>
            </a:endParaRPr>
          </a:p>
        </p:txBody>
      </p:sp>
      <p:sp>
        <p:nvSpPr>
          <p:cNvPr id="32" name="Google Shape;32;p3"/>
          <p:cNvSpPr/>
          <p:nvPr/>
        </p:nvSpPr>
        <p:spPr>
          <a:xfrm>
            <a:off x="978850" y="12272551"/>
            <a:ext cx="13258800" cy="17147100"/>
          </a:xfrm>
          <a:prstGeom prst="rect">
            <a:avLst/>
          </a:prstGeom>
          <a:noFill/>
          <a:ln w="76200" cap="flat" cmpd="sng">
            <a:solidFill>
              <a:schemeClr val="dk1"/>
            </a:solidFill>
            <a:prstDash val="solid"/>
            <a:round/>
            <a:headEnd type="none" w="sm" len="sm"/>
            <a:tailEnd type="none" w="sm" len="sm"/>
          </a:ln>
        </p:spPr>
        <p:txBody>
          <a:bodyPr spcFirstLastPara="1" wrap="square" lIns="78350" tIns="39175" rIns="78350" bIns="39175" anchor="ctr" anchorCtr="0">
            <a:noAutofit/>
          </a:bodyPr>
          <a:lstStyle/>
          <a:p>
            <a:pPr marL="0" marR="0" lvl="0" indent="0" algn="l" rtl="0">
              <a:spcBef>
                <a:spcPts val="0"/>
              </a:spcBef>
              <a:spcAft>
                <a:spcPts val="0"/>
              </a:spcAft>
              <a:buNone/>
            </a:pPr>
            <a:endParaRPr sz="7300">
              <a:solidFill>
                <a:schemeClr val="lt1"/>
              </a:solidFill>
              <a:latin typeface="Calibri"/>
              <a:ea typeface="Calibri"/>
              <a:cs typeface="Calibri"/>
              <a:sym typeface="Calibri"/>
            </a:endParaRPr>
          </a:p>
        </p:txBody>
      </p:sp>
      <p:sp>
        <p:nvSpPr>
          <p:cNvPr id="33" name="Google Shape;33;p3"/>
          <p:cNvSpPr/>
          <p:nvPr/>
        </p:nvSpPr>
        <p:spPr>
          <a:xfrm flipH="1">
            <a:off x="978848" y="10545181"/>
            <a:ext cx="13258800" cy="1724400"/>
          </a:xfrm>
          <a:prstGeom prst="snip1Rect">
            <a:avLst>
              <a:gd name="adj" fmla="val 16667"/>
            </a:avLst>
          </a:prstGeom>
          <a:solidFill>
            <a:srgbClr val="00B050"/>
          </a:solidFill>
          <a:ln w="76200" cap="flat" cmpd="sng">
            <a:solidFill>
              <a:srgbClr val="5E0009"/>
            </a:solidFill>
            <a:prstDash val="solid"/>
            <a:round/>
            <a:headEnd type="none" w="sm" len="sm"/>
            <a:tailEnd type="none" w="sm" len="sm"/>
          </a:ln>
        </p:spPr>
        <p:txBody>
          <a:bodyPr spcFirstLastPara="1" wrap="square" lIns="78350" tIns="39175" rIns="78350" bIns="39175" anchor="ctr" anchorCtr="0">
            <a:noAutofit/>
          </a:bodyPr>
          <a:lstStyle/>
          <a:p>
            <a:pPr marL="0" marR="0" lvl="0" indent="0" algn="ctr" rtl="0">
              <a:spcBef>
                <a:spcPts val="0"/>
              </a:spcBef>
              <a:spcAft>
                <a:spcPts val="0"/>
              </a:spcAft>
              <a:buNone/>
            </a:pPr>
            <a:r>
              <a:rPr lang="en-US" sz="8000" b="1">
                <a:solidFill>
                  <a:srgbClr val="FFFFFF"/>
                </a:solidFill>
                <a:latin typeface="Georgia"/>
                <a:ea typeface="Georgia"/>
                <a:cs typeface="Georgia"/>
                <a:sym typeface="Georgia"/>
              </a:rPr>
              <a:t>Past</a:t>
            </a:r>
            <a:endParaRPr sz="8000" b="1">
              <a:solidFill>
                <a:srgbClr val="FFFFFF"/>
              </a:solidFill>
              <a:latin typeface="Georgia"/>
              <a:ea typeface="Georgia"/>
              <a:cs typeface="Georgia"/>
              <a:sym typeface="Georgia"/>
            </a:endParaRPr>
          </a:p>
        </p:txBody>
      </p:sp>
      <p:sp>
        <p:nvSpPr>
          <p:cNvPr id="34" name="Google Shape;34;p3"/>
          <p:cNvSpPr/>
          <p:nvPr/>
        </p:nvSpPr>
        <p:spPr>
          <a:xfrm>
            <a:off x="29548700" y="12356925"/>
            <a:ext cx="13513200" cy="17147100"/>
          </a:xfrm>
          <a:prstGeom prst="rect">
            <a:avLst/>
          </a:prstGeom>
          <a:noFill/>
          <a:ln w="76200" cap="flat" cmpd="sng">
            <a:solidFill>
              <a:schemeClr val="dk1"/>
            </a:solidFill>
            <a:prstDash val="solid"/>
            <a:round/>
            <a:headEnd type="none" w="sm" len="sm"/>
            <a:tailEnd type="none" w="sm" len="sm"/>
          </a:ln>
        </p:spPr>
        <p:txBody>
          <a:bodyPr spcFirstLastPara="1" wrap="square" lIns="78350" tIns="39175" rIns="78350" bIns="39175" anchor="ctr" anchorCtr="0">
            <a:noAutofit/>
          </a:bodyPr>
          <a:lstStyle/>
          <a:p>
            <a:pPr marL="0" marR="0" lvl="0" indent="0" algn="ctr" rtl="0">
              <a:spcBef>
                <a:spcPts val="0"/>
              </a:spcBef>
              <a:spcAft>
                <a:spcPts val="0"/>
              </a:spcAft>
              <a:buNone/>
            </a:pPr>
            <a:r>
              <a:rPr lang="en-US" sz="7300">
                <a:solidFill>
                  <a:schemeClr val="lt1"/>
                </a:solidFill>
                <a:latin typeface="Calibri"/>
                <a:ea typeface="Calibri"/>
                <a:cs typeface="Calibri"/>
                <a:sym typeface="Calibri"/>
              </a:rPr>
              <a:t>rjsrthsghshs</a:t>
            </a:r>
            <a:endParaRPr sz="7300">
              <a:solidFill>
                <a:schemeClr val="lt1"/>
              </a:solidFill>
              <a:latin typeface="Calibri"/>
              <a:ea typeface="Calibri"/>
              <a:cs typeface="Calibri"/>
              <a:sym typeface="Calibri"/>
            </a:endParaRPr>
          </a:p>
        </p:txBody>
      </p:sp>
      <p:sp>
        <p:nvSpPr>
          <p:cNvPr id="35" name="Google Shape;35;p3"/>
          <p:cNvSpPr/>
          <p:nvPr/>
        </p:nvSpPr>
        <p:spPr>
          <a:xfrm flipH="1">
            <a:off x="29548678" y="10615444"/>
            <a:ext cx="13513200" cy="1728300"/>
          </a:xfrm>
          <a:prstGeom prst="snip1Rect">
            <a:avLst>
              <a:gd name="adj" fmla="val 16667"/>
            </a:avLst>
          </a:prstGeom>
          <a:solidFill>
            <a:srgbClr val="00B050"/>
          </a:solidFill>
          <a:ln w="76200" cap="flat" cmpd="sng">
            <a:solidFill>
              <a:srgbClr val="5E0009"/>
            </a:solidFill>
            <a:prstDash val="solid"/>
            <a:round/>
            <a:headEnd type="none" w="sm" len="sm"/>
            <a:tailEnd type="none" w="sm" len="sm"/>
          </a:ln>
        </p:spPr>
        <p:txBody>
          <a:bodyPr spcFirstLastPara="1" wrap="square" lIns="78350" tIns="39175" rIns="78350" bIns="39175" anchor="ctr" anchorCtr="0">
            <a:noAutofit/>
          </a:bodyPr>
          <a:lstStyle/>
          <a:p>
            <a:pPr marL="0" marR="0" lvl="0" indent="0" algn="ctr" rtl="0">
              <a:spcBef>
                <a:spcPts val="0"/>
              </a:spcBef>
              <a:spcAft>
                <a:spcPts val="0"/>
              </a:spcAft>
              <a:buNone/>
            </a:pPr>
            <a:r>
              <a:rPr lang="en-US" sz="8000" b="1">
                <a:solidFill>
                  <a:srgbClr val="FFFFFF"/>
                </a:solidFill>
                <a:latin typeface="Georgia"/>
                <a:ea typeface="Georgia"/>
                <a:cs typeface="Georgia"/>
                <a:sym typeface="Georgia"/>
              </a:rPr>
              <a:t>Future</a:t>
            </a:r>
            <a:endParaRPr sz="8000" b="1">
              <a:solidFill>
                <a:srgbClr val="FFFFFF"/>
              </a:solidFill>
              <a:latin typeface="Georgia"/>
              <a:ea typeface="Georgia"/>
              <a:cs typeface="Georgia"/>
              <a:sym typeface="Georgia"/>
            </a:endParaRPr>
          </a:p>
        </p:txBody>
      </p:sp>
      <p:sp>
        <p:nvSpPr>
          <p:cNvPr id="36" name="Google Shape;36;p3"/>
          <p:cNvSpPr/>
          <p:nvPr/>
        </p:nvSpPr>
        <p:spPr>
          <a:xfrm>
            <a:off x="15531909" y="13296383"/>
            <a:ext cx="13114500" cy="5065200"/>
          </a:xfrm>
          <a:prstGeom prst="rect">
            <a:avLst/>
          </a:prstGeom>
          <a:noFill/>
          <a:ln>
            <a:noFill/>
          </a:ln>
        </p:spPr>
        <p:txBody>
          <a:bodyPr spcFirstLastPara="1" wrap="square" lIns="78350" tIns="39175" rIns="78350" bIns="39175" anchor="t" anchorCtr="0">
            <a:noAutofit/>
          </a:bodyPr>
          <a:lstStyle/>
          <a:p>
            <a:pPr marL="0" marR="0" lvl="0" indent="786454" algn="l" rtl="0">
              <a:lnSpc>
                <a:spcPct val="120000"/>
              </a:lnSpc>
              <a:spcBef>
                <a:spcPts val="0"/>
              </a:spcBef>
              <a:spcAft>
                <a:spcPts val="0"/>
              </a:spcAft>
              <a:buNone/>
            </a:pPr>
            <a:endParaRPr/>
          </a:p>
        </p:txBody>
      </p:sp>
      <p:sp>
        <p:nvSpPr>
          <p:cNvPr id="37" name="Google Shape;37;p3"/>
          <p:cNvSpPr/>
          <p:nvPr/>
        </p:nvSpPr>
        <p:spPr>
          <a:xfrm>
            <a:off x="1203625" y="6564149"/>
            <a:ext cx="41505000" cy="3213600"/>
          </a:xfrm>
          <a:prstGeom prst="rect">
            <a:avLst/>
          </a:prstGeom>
          <a:noFill/>
          <a:ln>
            <a:noFill/>
          </a:ln>
        </p:spPr>
        <p:txBody>
          <a:bodyPr spcFirstLastPara="1" wrap="square" lIns="78350" tIns="39175" rIns="78350" bIns="39175" anchor="t" anchorCtr="0">
            <a:noAutofit/>
          </a:bodyPr>
          <a:lstStyle/>
          <a:p>
            <a:pPr marL="0" lvl="0" indent="0" algn="l" rtl="0">
              <a:lnSpc>
                <a:spcPct val="115000"/>
              </a:lnSpc>
              <a:spcBef>
                <a:spcPts val="700"/>
              </a:spcBef>
              <a:spcAft>
                <a:spcPts val="0"/>
              </a:spcAft>
              <a:buClr>
                <a:schemeClr val="dk1"/>
              </a:buClr>
              <a:buSzPts val="1100"/>
              <a:buFont typeface="Arial"/>
              <a:buNone/>
            </a:pPr>
            <a:r>
              <a:rPr lang="en-US" sz="6000" dirty="0" err="1"/>
              <a:t>Riney</a:t>
            </a:r>
            <a:r>
              <a:rPr lang="en-US" sz="6000" dirty="0"/>
              <a:t>-Walden, Inc. has been providing quality care for the developmentally disabled since 1993.  We strive to enrich the lives of those we serve, while encouraging and teaching new life skills. We believe in providing services of the highest quality and in achieving superior levels of satisfaction through the combined efforts of our outstanding team.</a:t>
            </a:r>
            <a:endParaRPr sz="6000" dirty="0"/>
          </a:p>
          <a:p>
            <a:pPr marL="0" lvl="0" indent="0" algn="l" rtl="0">
              <a:spcBef>
                <a:spcPts val="700"/>
              </a:spcBef>
              <a:spcAft>
                <a:spcPts val="0"/>
              </a:spcAft>
              <a:buNone/>
            </a:pPr>
            <a:endParaRPr dirty="0"/>
          </a:p>
        </p:txBody>
      </p:sp>
      <p:sp>
        <p:nvSpPr>
          <p:cNvPr id="38" name="Google Shape;38;p3"/>
          <p:cNvSpPr/>
          <p:nvPr/>
        </p:nvSpPr>
        <p:spPr>
          <a:xfrm>
            <a:off x="15256375" y="12301900"/>
            <a:ext cx="13513200" cy="17147100"/>
          </a:xfrm>
          <a:prstGeom prst="rect">
            <a:avLst/>
          </a:prstGeom>
          <a:noFill/>
          <a:ln w="76200" cap="flat" cmpd="sng">
            <a:solidFill>
              <a:schemeClr val="dk1"/>
            </a:solidFill>
            <a:prstDash val="solid"/>
            <a:round/>
            <a:headEnd type="none" w="sm" len="sm"/>
            <a:tailEnd type="none" w="sm" len="sm"/>
          </a:ln>
        </p:spPr>
        <p:txBody>
          <a:bodyPr spcFirstLastPara="1" wrap="square" lIns="78350" tIns="39175" rIns="78350" bIns="39175" anchor="ctr" anchorCtr="0">
            <a:noAutofit/>
          </a:bodyPr>
          <a:lstStyle/>
          <a:p>
            <a:pPr marL="0" marR="0" lvl="0" indent="0" algn="ctr" rtl="0">
              <a:spcBef>
                <a:spcPts val="0"/>
              </a:spcBef>
              <a:spcAft>
                <a:spcPts val="0"/>
              </a:spcAft>
              <a:buNone/>
            </a:pPr>
            <a:endParaRPr sz="7300">
              <a:solidFill>
                <a:schemeClr val="lt1"/>
              </a:solidFill>
              <a:latin typeface="Calibri"/>
              <a:ea typeface="Calibri"/>
              <a:cs typeface="Calibri"/>
              <a:sym typeface="Calibri"/>
            </a:endParaRPr>
          </a:p>
        </p:txBody>
      </p:sp>
      <p:sp>
        <p:nvSpPr>
          <p:cNvPr id="39" name="Google Shape;39;p3"/>
          <p:cNvSpPr/>
          <p:nvPr/>
        </p:nvSpPr>
        <p:spPr>
          <a:xfrm flipH="1">
            <a:off x="15263750" y="10545175"/>
            <a:ext cx="13513200" cy="1724400"/>
          </a:xfrm>
          <a:prstGeom prst="snip1Rect">
            <a:avLst>
              <a:gd name="adj" fmla="val 16667"/>
            </a:avLst>
          </a:prstGeom>
          <a:solidFill>
            <a:srgbClr val="00B050"/>
          </a:solidFill>
          <a:ln w="76200" cap="flat" cmpd="sng">
            <a:solidFill>
              <a:srgbClr val="5E0009"/>
            </a:solidFill>
            <a:prstDash val="solid"/>
            <a:round/>
            <a:headEnd type="none" w="sm" len="sm"/>
            <a:tailEnd type="none" w="sm" len="sm"/>
          </a:ln>
        </p:spPr>
        <p:txBody>
          <a:bodyPr spcFirstLastPara="1" wrap="square" lIns="78350" tIns="39175" rIns="78350" bIns="39175" anchor="ctr" anchorCtr="0">
            <a:noAutofit/>
          </a:bodyPr>
          <a:lstStyle/>
          <a:p>
            <a:pPr marL="0" marR="0" lvl="0" indent="0" algn="ctr" rtl="0">
              <a:spcBef>
                <a:spcPts val="0"/>
              </a:spcBef>
              <a:spcAft>
                <a:spcPts val="0"/>
              </a:spcAft>
              <a:buNone/>
            </a:pPr>
            <a:r>
              <a:rPr lang="en-US" sz="8000" b="1">
                <a:solidFill>
                  <a:srgbClr val="FFFFFF"/>
                </a:solidFill>
                <a:latin typeface="Georgia"/>
                <a:ea typeface="Georgia"/>
                <a:cs typeface="Georgia"/>
                <a:sym typeface="Georgia"/>
              </a:rPr>
              <a:t>Present</a:t>
            </a:r>
            <a:endParaRPr sz="8000" b="1">
              <a:solidFill>
                <a:srgbClr val="FFFFFF"/>
              </a:solidFill>
              <a:latin typeface="Georgia"/>
              <a:ea typeface="Georgia"/>
              <a:cs typeface="Georgia"/>
              <a:sym typeface="Georgia"/>
            </a:endParaRPr>
          </a:p>
        </p:txBody>
      </p:sp>
      <p:sp>
        <p:nvSpPr>
          <p:cNvPr id="40" name="Google Shape;40;p3"/>
          <p:cNvSpPr txBox="1"/>
          <p:nvPr/>
        </p:nvSpPr>
        <p:spPr>
          <a:xfrm>
            <a:off x="1521850" y="12485675"/>
            <a:ext cx="12172800" cy="1629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4800" dirty="0" err="1"/>
              <a:t>Riney</a:t>
            </a:r>
            <a:r>
              <a:rPr lang="en-US" sz="4800" dirty="0"/>
              <a:t>-Walden Inc. began with one ISL in Hannibal MO, in 1993. </a:t>
            </a:r>
            <a:r>
              <a:rPr lang="en-US" sz="4800" dirty="0">
                <a:solidFill>
                  <a:schemeClr val="dk1"/>
                </a:solidFill>
              </a:rPr>
              <a:t>Darin </a:t>
            </a:r>
            <a:r>
              <a:rPr lang="en-US" sz="4800" dirty="0" err="1">
                <a:solidFill>
                  <a:schemeClr val="dk1"/>
                </a:solidFill>
              </a:rPr>
              <a:t>Riney</a:t>
            </a:r>
            <a:r>
              <a:rPr lang="en-US" sz="4800" dirty="0">
                <a:solidFill>
                  <a:schemeClr val="dk1"/>
                </a:solidFill>
              </a:rPr>
              <a:t>, Ross Walden and Brad Walden, together, saw a need, and opened the business to improve quality of life for our friends who live and learn differently.</a:t>
            </a:r>
            <a:r>
              <a:rPr lang="en-US" sz="4800" dirty="0"/>
              <a:t> Shortly thereafter, the company expanded into Columbia, Moberly, Rolla, and Salem. By 2001, Brad acquired sole ownership. </a:t>
            </a:r>
            <a:endParaRPr sz="4800" dirty="0"/>
          </a:p>
          <a:p>
            <a:pPr marL="0" lvl="0" indent="0" algn="l" rtl="0">
              <a:spcBef>
                <a:spcPts val="0"/>
              </a:spcBef>
              <a:spcAft>
                <a:spcPts val="0"/>
              </a:spcAft>
              <a:buNone/>
            </a:pPr>
            <a:endParaRPr sz="4800" dirty="0"/>
          </a:p>
          <a:p>
            <a:pPr marL="0" lvl="0" indent="0" algn="l" rtl="0">
              <a:spcBef>
                <a:spcPts val="0"/>
              </a:spcBef>
              <a:spcAft>
                <a:spcPts val="0"/>
              </a:spcAft>
              <a:buNone/>
            </a:pPr>
            <a:r>
              <a:rPr lang="en-US" sz="4800" dirty="0"/>
              <a:t>Some of the services were acquired through absorbing other companies while others were obtained through being sought after by guardians, service monitors and family. This is a testament to the quality of care the company has always been able to provide throughout the years.</a:t>
            </a:r>
            <a:endParaRPr sz="4800" dirty="0"/>
          </a:p>
          <a:p>
            <a:pPr marL="0" lvl="0" indent="0" algn="l" rtl="0">
              <a:spcBef>
                <a:spcPts val="0"/>
              </a:spcBef>
              <a:spcAft>
                <a:spcPts val="0"/>
              </a:spcAft>
              <a:buNone/>
            </a:pPr>
            <a:endParaRPr sz="4800" dirty="0"/>
          </a:p>
          <a:p>
            <a:pPr marL="0" lvl="0" indent="0" algn="l" rtl="0">
              <a:spcBef>
                <a:spcPts val="0"/>
              </a:spcBef>
              <a:spcAft>
                <a:spcPts val="0"/>
              </a:spcAft>
              <a:buNone/>
            </a:pPr>
            <a:r>
              <a:rPr lang="en-US" sz="4800" dirty="0"/>
              <a:t>The company now  provides care for individuals in eight different ISLs staffing 60-70 Direct Support Professionals to provide the highest quality care.</a:t>
            </a:r>
            <a:endParaRPr sz="4800" dirty="0"/>
          </a:p>
        </p:txBody>
      </p:sp>
      <p:sp>
        <p:nvSpPr>
          <p:cNvPr id="41" name="Google Shape;41;p3"/>
          <p:cNvSpPr txBox="1"/>
          <p:nvPr/>
        </p:nvSpPr>
        <p:spPr>
          <a:xfrm>
            <a:off x="15647475" y="12675950"/>
            <a:ext cx="12491400" cy="1629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4800" dirty="0" err="1"/>
              <a:t>Riney</a:t>
            </a:r>
            <a:r>
              <a:rPr lang="en-US" sz="4800" dirty="0"/>
              <a:t>-Walden Inc. has been in the Tiered support program for almost one year. One of our initiatives was to encourage employee morale. Most small businesses do not offer insurance plans to their employees due to budget restraints. </a:t>
            </a:r>
            <a:r>
              <a:rPr lang="en-US" sz="4800" dirty="0" err="1"/>
              <a:t>Riney</a:t>
            </a:r>
            <a:r>
              <a:rPr lang="en-US" sz="4800" dirty="0"/>
              <a:t>-Walden is breaking this mold with the Be Well Program. This is a supplemental insurance program which offers preventative care to the employees. The Be Well Program covers labs, immunizations, check-ups and minor care in order to encourage healthy living. As an added bonus, a free gym membership is included. </a:t>
            </a:r>
            <a:endParaRPr sz="4800" dirty="0"/>
          </a:p>
          <a:p>
            <a:pPr marL="0" lvl="0" indent="0" algn="l" rtl="0">
              <a:spcBef>
                <a:spcPts val="0"/>
              </a:spcBef>
              <a:spcAft>
                <a:spcPts val="0"/>
              </a:spcAft>
              <a:buNone/>
            </a:pPr>
            <a:endParaRPr sz="4800" dirty="0"/>
          </a:p>
          <a:p>
            <a:pPr marL="0" lvl="0" indent="0" algn="l" rtl="0">
              <a:spcBef>
                <a:spcPts val="0"/>
              </a:spcBef>
              <a:spcAft>
                <a:spcPts val="0"/>
              </a:spcAft>
              <a:buNone/>
            </a:pPr>
            <a:r>
              <a:rPr lang="en-US" sz="4800" dirty="0"/>
              <a:t>The second initiative to better employee morale is the inclusion of accountability partners at management level. These staff work together in order to reduce EMTs, documentation errors and </a:t>
            </a:r>
            <a:r>
              <a:rPr lang="en-US" sz="4800" dirty="0" err="1"/>
              <a:t>mis</a:t>
            </a:r>
            <a:r>
              <a:rPr lang="en-US" sz="4800" dirty="0"/>
              <a:t>- communication. They also allow a second set of eyes to encourage problem solving together.</a:t>
            </a:r>
            <a:endParaRPr sz="4800" dirty="0"/>
          </a:p>
        </p:txBody>
      </p:sp>
      <p:sp>
        <p:nvSpPr>
          <p:cNvPr id="42" name="Google Shape;42;p3"/>
          <p:cNvSpPr txBox="1"/>
          <p:nvPr/>
        </p:nvSpPr>
        <p:spPr>
          <a:xfrm>
            <a:off x="29887075" y="12720350"/>
            <a:ext cx="12741000" cy="16299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4800" dirty="0"/>
              <a:t>At </a:t>
            </a:r>
            <a:r>
              <a:rPr lang="en-US" sz="4800" dirty="0" err="1"/>
              <a:t>Riney</a:t>
            </a:r>
            <a:r>
              <a:rPr lang="en-US" sz="4800" dirty="0"/>
              <a:t>-Walden, we see ourselves continuing with the Tier Support program as a tool to educate our staff in providing high quality care. Through this, we will continue TOOLS classes to train our staff and reduce behavioral EMTs.</a:t>
            </a:r>
            <a:endParaRPr sz="4800" dirty="0"/>
          </a:p>
          <a:p>
            <a:pPr marL="0" lvl="0" indent="0" algn="l" rtl="0">
              <a:spcBef>
                <a:spcPts val="0"/>
              </a:spcBef>
              <a:spcAft>
                <a:spcPts val="0"/>
              </a:spcAft>
              <a:buNone/>
            </a:pPr>
            <a:endParaRPr sz="4800" dirty="0"/>
          </a:p>
          <a:p>
            <a:pPr marL="0" lvl="0" indent="0" algn="l" rtl="0">
              <a:spcBef>
                <a:spcPts val="0"/>
              </a:spcBef>
              <a:spcAft>
                <a:spcPts val="0"/>
              </a:spcAft>
              <a:buNone/>
            </a:pPr>
            <a:r>
              <a:rPr lang="en-US" sz="4800" dirty="0"/>
              <a:t>We will seek to obtain/learn new ways to better improve standard of living in our ISLs. We will continue to set the bar high on what is considered standard of care while achieving goals set by both our company and those receiving our care.</a:t>
            </a:r>
            <a:endParaRPr sz="4800" dirty="0"/>
          </a:p>
          <a:p>
            <a:pPr marL="0" lvl="0" indent="0" algn="l" rtl="0">
              <a:spcBef>
                <a:spcPts val="0"/>
              </a:spcBef>
              <a:spcAft>
                <a:spcPts val="0"/>
              </a:spcAft>
              <a:buNone/>
            </a:pPr>
            <a:endParaRPr sz="4800" dirty="0"/>
          </a:p>
          <a:p>
            <a:pPr marL="0" lvl="0" indent="0" algn="l" rtl="0">
              <a:spcBef>
                <a:spcPts val="0"/>
              </a:spcBef>
              <a:spcAft>
                <a:spcPts val="0"/>
              </a:spcAft>
              <a:buNone/>
            </a:pPr>
            <a:r>
              <a:rPr lang="en-US" sz="4800" dirty="0"/>
              <a:t>We will also strive to find ways to educate the community through community integration programs, events, outings and use of The Charting a Life Course initiative.</a:t>
            </a:r>
            <a:endParaRPr sz="4800" dirty="0"/>
          </a:p>
          <a:p>
            <a:pPr marL="0" lvl="0" indent="0" algn="l" rtl="0">
              <a:spcBef>
                <a:spcPts val="0"/>
              </a:spcBef>
              <a:spcAft>
                <a:spcPts val="0"/>
              </a:spcAft>
              <a:buNone/>
            </a:pPr>
            <a:endParaRPr sz="4800" dirty="0"/>
          </a:p>
          <a:p>
            <a:pPr marL="0" lvl="0" indent="0" algn="l" rtl="0">
              <a:spcBef>
                <a:spcPts val="0"/>
              </a:spcBef>
              <a:spcAft>
                <a:spcPts val="0"/>
              </a:spcAft>
              <a:buNone/>
            </a:pPr>
            <a:r>
              <a:rPr lang="en-US" sz="4800" dirty="0"/>
              <a:t>We will continue to be pro-active and  build upon our Accountability partner initiative, and make use of the Be Well program.</a:t>
            </a:r>
            <a:endParaRPr sz="4800" dirty="0"/>
          </a:p>
          <a:p>
            <a:pPr marL="0" lvl="0" indent="0" algn="just" rtl="0">
              <a:spcBef>
                <a:spcPts val="0"/>
              </a:spcBef>
              <a:spcAft>
                <a:spcPts val="0"/>
              </a:spcAft>
              <a:buNone/>
            </a:pPr>
            <a:endParaRPr sz="4800" dirty="0"/>
          </a:p>
          <a:p>
            <a:pPr marL="0" lvl="0" indent="0" algn="just" rtl="0">
              <a:spcBef>
                <a:spcPts val="0"/>
              </a:spcBef>
              <a:spcAft>
                <a:spcPts val="0"/>
              </a:spcAft>
              <a:buNone/>
            </a:pPr>
            <a:endParaRPr sz="4800" dirty="0"/>
          </a:p>
        </p:txBody>
      </p:sp>
    </p:spTree>
  </p:cSld>
  <p:clrMapOvr>
    <a:masterClrMapping/>
  </p:clrMapOvr>
</p:sld>
</file>

<file path=ppt/theme/theme1.xml><?xml version="1.0" encoding="utf-8"?>
<a:theme xmlns:a="http://schemas.openxmlformats.org/drawingml/2006/main" name="Poster Template 36x48 Med">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324A8E1BA9F8748B04D61026E015E75" ma:contentTypeVersion="4" ma:contentTypeDescription="Create a new document." ma:contentTypeScope="" ma:versionID="01b5f42df673d579316dbea525621913">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F36FEA2-7232-48BC-92F7-0A485910246A}">
  <ds:schemaRefs>
    <ds:schemaRef ds:uri="http://schemas.microsoft.com/office/2006/metadata/properties"/>
    <ds:schemaRef ds:uri="http://schemas.microsoft.com/office/infopath/2007/PartnerControls"/>
    <ds:schemaRef ds:uri="http://schemas.microsoft.com/sharepoint/v4"/>
  </ds:schemaRefs>
</ds:datastoreItem>
</file>

<file path=customXml/itemProps2.xml><?xml version="1.0" encoding="utf-8"?>
<ds:datastoreItem xmlns:ds="http://schemas.openxmlformats.org/officeDocument/2006/customXml" ds:itemID="{8A448EC9-CCDA-4C35-956E-2F8348E7171D}">
  <ds:schemaRefs>
    <ds:schemaRef ds:uri="http://schemas.microsoft.com/sharepoint/v3/contenttype/forms"/>
  </ds:schemaRefs>
</ds:datastoreItem>
</file>

<file path=customXml/itemProps3.xml><?xml version="1.0" encoding="utf-8"?>
<ds:datastoreItem xmlns:ds="http://schemas.openxmlformats.org/officeDocument/2006/customXml" ds:itemID="{3B97E7A2-96E0-4241-92D5-3A7D617AF69C}"/>
</file>

<file path=docProps/app.xml><?xml version="1.0" encoding="utf-8"?>
<Properties xmlns="http://schemas.openxmlformats.org/officeDocument/2006/extended-properties" xmlns:vt="http://schemas.openxmlformats.org/officeDocument/2006/docPropsVTypes">
  <TotalTime>1</TotalTime>
  <Words>521</Words>
  <Application>Microsoft Office PowerPoint</Application>
  <PresentationFormat>Custom</PresentationFormat>
  <Paragraphs>28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Georgia</vt:lpstr>
      <vt:lpstr>Poster Template 36x48 Med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Nicole</dc:creator>
  <cp:lastModifiedBy>Deppeler, Kathleen</cp:lastModifiedBy>
  <cp:revision>2</cp:revision>
  <dcterms:modified xsi:type="dcterms:W3CDTF">2020-02-26T14:15:02Z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0x0101000324A8E1BA9F8748B04D61026E015E75</vt:lpwstr>
  </property>
</Properties>
</file>