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4"/>
  </p:sldMasterIdLst>
  <p:notesMasterIdLst>
    <p:notesMasterId r:id="rId6"/>
  </p:notesMasterIdLst>
  <p:sldIdLst>
    <p:sldId id="258" r:id="rId5"/>
  </p:sldIdLst>
  <p:sldSz cx="43891200" cy="32918400"/>
  <p:notesSz cx="9296400" cy="7010400"/>
  <p:defaultTextStyle>
    <a:defPPr>
      <a:defRPr lang="en-US"/>
    </a:defPPr>
    <a:lvl1pPr marL="0" algn="l" defTabSz="3686677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1pPr>
    <a:lvl2pPr marL="1843338" algn="l" defTabSz="3686677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2pPr>
    <a:lvl3pPr marL="3686677" algn="l" defTabSz="3686677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3pPr>
    <a:lvl4pPr marL="5530014" algn="l" defTabSz="3686677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4pPr>
    <a:lvl5pPr marL="7373353" algn="l" defTabSz="3686677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5pPr>
    <a:lvl6pPr marL="9216691" algn="l" defTabSz="3686677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6pPr>
    <a:lvl7pPr marL="11060030" algn="l" defTabSz="3686677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7pPr>
    <a:lvl8pPr marL="12903368" algn="l" defTabSz="3686677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8pPr>
    <a:lvl9pPr marL="14746705" algn="l" defTabSz="3686677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0CED6"/>
    <a:srgbClr val="425563"/>
    <a:srgbClr val="7A81FF"/>
    <a:srgbClr val="FF40FF"/>
    <a:srgbClr val="FAF14B"/>
    <a:srgbClr val="5E00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88" autoAdjust="0"/>
    <p:restoredTop sz="94249" autoAdjust="0"/>
  </p:normalViewPr>
  <p:slideViewPr>
    <p:cSldViewPr snapToGrid="0" snapToObjects="1">
      <p:cViewPr varScale="1">
        <p:scale>
          <a:sx n="14" d="100"/>
          <a:sy n="14" d="100"/>
        </p:scale>
        <p:origin x="1626" y="144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FEBF3DD-24B8-9D40-ABEB-B4A0E772B6FC}" type="datetimeFigureOut">
              <a:rPr lang="en-US" smtClean="0"/>
              <a:t>2/26/2020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EA5C634-AB7C-E047-B961-FC16FF4C0ED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934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866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843338" algn="l" defTabSz="36866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3686677" algn="l" defTabSz="36866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5530014" algn="l" defTabSz="36866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7373353" algn="l" defTabSz="36866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9216691" algn="l" defTabSz="36866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11060030" algn="l" defTabSz="36866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12903368" algn="l" defTabSz="36866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14746705" algn="l" defTabSz="3686677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5557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581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xStyles>
    <p:titleStyle>
      <a:lvl1pPr algn="ctr" defTabSz="391866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3900" indent="-293900" algn="l" defTabSz="391866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36782" indent="-244916" algn="l" defTabSz="391866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9665" indent="-195933" algn="l" defTabSz="391866" rtl="0" eaLnBrk="1" latinLnBrk="0" hangingPunct="1">
        <a:spcBef>
          <a:spcPct val="2000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indent="-195933" algn="l" defTabSz="391866" rtl="0" eaLnBrk="1" latinLnBrk="0" hangingPunct="1">
        <a:spcBef>
          <a:spcPct val="20000"/>
        </a:spcBef>
        <a:buFont typeface="Arial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63398" indent="-195933" algn="l" defTabSz="391866" rtl="0" eaLnBrk="1" latinLnBrk="0" hangingPunct="1">
        <a:spcBef>
          <a:spcPct val="20000"/>
        </a:spcBef>
        <a:buFont typeface="Arial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55264" indent="-195933" algn="l" defTabSz="39186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7130" indent="-195933" algn="l" defTabSz="39186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38996" indent="-195933" algn="l" defTabSz="39186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30862" indent="-195933" algn="l" defTabSz="391866" rtl="0" eaLnBrk="1" latinLnBrk="0" hangingPunct="1">
        <a:spcBef>
          <a:spcPct val="20000"/>
        </a:spcBef>
        <a:buFont typeface="Arial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186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91866" algn="l" defTabSz="39186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83732" algn="l" defTabSz="39186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75598" algn="l" defTabSz="39186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67464" algn="l" defTabSz="39186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59331" algn="l" defTabSz="39186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51197" algn="l" defTabSz="39186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063" algn="l" defTabSz="39186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34929" algn="l" defTabSz="39186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Straight Connector 41"/>
          <p:cNvCxnSpPr/>
          <p:nvPr/>
        </p:nvCxnSpPr>
        <p:spPr>
          <a:xfrm flipH="1">
            <a:off x="979716" y="29848629"/>
            <a:ext cx="42127713" cy="0"/>
          </a:xfrm>
          <a:prstGeom prst="line">
            <a:avLst/>
          </a:prstGeom>
          <a:ln w="28575" cmpd="sng">
            <a:solidFill>
              <a:srgbClr val="5E000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979713" y="5003074"/>
            <a:ext cx="14035697" cy="24453669"/>
          </a:xfrm>
          <a:prstGeom prst="rect">
            <a:avLst/>
          </a:prstGeom>
          <a:noFill/>
          <a:ln w="762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15669690" y="5003074"/>
            <a:ext cx="11082741" cy="24470775"/>
          </a:xfrm>
          <a:prstGeom prst="rect">
            <a:avLst/>
          </a:prstGeom>
          <a:noFill/>
          <a:ln w="762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27358664" y="5003074"/>
            <a:ext cx="15618123" cy="24453669"/>
          </a:xfrm>
          <a:prstGeom prst="rect">
            <a:avLst/>
          </a:prstGeom>
          <a:noFill/>
          <a:ln w="7620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sp>
        <p:nvSpPr>
          <p:cNvPr id="47" name="Snip Single Corner Rectangle 46"/>
          <p:cNvSpPr/>
          <p:nvPr/>
        </p:nvSpPr>
        <p:spPr>
          <a:xfrm flipH="1">
            <a:off x="978428" y="4343400"/>
            <a:ext cx="14036981" cy="1724297"/>
          </a:xfrm>
          <a:prstGeom prst="snip1Rect">
            <a:avLst/>
          </a:prstGeom>
          <a:solidFill>
            <a:srgbClr val="00B050"/>
          </a:solidFill>
          <a:ln w="76200">
            <a:solidFill>
              <a:srgbClr val="5E000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sp>
        <p:nvSpPr>
          <p:cNvPr id="49" name="Snip Single Corner Rectangle 48"/>
          <p:cNvSpPr/>
          <p:nvPr/>
        </p:nvSpPr>
        <p:spPr>
          <a:xfrm flipH="1">
            <a:off x="15688037" y="4343400"/>
            <a:ext cx="11064394" cy="1724297"/>
          </a:xfrm>
          <a:prstGeom prst="snip1Rect">
            <a:avLst/>
          </a:prstGeom>
          <a:solidFill>
            <a:srgbClr val="00B050"/>
          </a:solidFill>
          <a:ln w="76200">
            <a:solidFill>
              <a:srgbClr val="5E000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sp>
        <p:nvSpPr>
          <p:cNvPr id="50" name="Snip Single Corner Rectangle 49"/>
          <p:cNvSpPr/>
          <p:nvPr/>
        </p:nvSpPr>
        <p:spPr>
          <a:xfrm flipH="1">
            <a:off x="27358665" y="4343400"/>
            <a:ext cx="15618135" cy="1724297"/>
          </a:xfrm>
          <a:prstGeom prst="snip1Rect">
            <a:avLst/>
          </a:prstGeom>
          <a:solidFill>
            <a:srgbClr val="00B050"/>
          </a:solidFill>
          <a:ln w="76200">
            <a:solidFill>
              <a:srgbClr val="5E000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sp>
        <p:nvSpPr>
          <p:cNvPr id="51" name="Snip Single Corner Rectangle 50"/>
          <p:cNvSpPr/>
          <p:nvPr/>
        </p:nvSpPr>
        <p:spPr>
          <a:xfrm flipH="1">
            <a:off x="914400" y="574766"/>
            <a:ext cx="42127714" cy="3213463"/>
          </a:xfrm>
          <a:prstGeom prst="snip1Rect">
            <a:avLst/>
          </a:prstGeom>
          <a:noFill/>
          <a:ln w="762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8373" tIns="39187" rIns="78373" bIns="39187" rtlCol="0" anchor="ctr"/>
          <a:lstStyle/>
          <a:p>
            <a:pPr algn="ctr"/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2018402" y="-8124"/>
            <a:ext cx="3668585" cy="2201150"/>
            <a:chOff x="1795622" y="2672712"/>
            <a:chExt cx="4280016" cy="2568008"/>
          </a:xfrm>
          <a:solidFill>
            <a:srgbClr val="5E0009"/>
          </a:solidFill>
        </p:grpSpPr>
        <p:sp>
          <p:nvSpPr>
            <p:cNvPr id="53" name="Rectangle 52"/>
            <p:cNvSpPr/>
            <p:nvPr userDrawn="1"/>
          </p:nvSpPr>
          <p:spPr>
            <a:xfrm>
              <a:off x="5222169" y="2672712"/>
              <a:ext cx="853469" cy="256800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 userDrawn="1"/>
          </p:nvSpPr>
          <p:spPr>
            <a:xfrm>
              <a:off x="3506720" y="2672712"/>
              <a:ext cx="853469" cy="256800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54"/>
            <p:cNvSpPr/>
            <p:nvPr userDrawn="1"/>
          </p:nvSpPr>
          <p:spPr>
            <a:xfrm>
              <a:off x="1795622" y="2672712"/>
              <a:ext cx="853469" cy="2568008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175656" y="4607278"/>
            <a:ext cx="13371093" cy="1187135"/>
          </a:xfrm>
          <a:prstGeom prst="rect">
            <a:avLst/>
          </a:prstGeom>
          <a:noFill/>
        </p:spPr>
        <p:txBody>
          <a:bodyPr wrap="square" lIns="78373" tIns="39187" rIns="78373" bIns="39187" rtlCol="0">
            <a:spAutoFit/>
          </a:bodyPr>
          <a:lstStyle/>
          <a:p>
            <a:pPr algn="ctr"/>
            <a:r>
              <a:rPr lang="en-US" sz="7200" b="1" dirty="0">
                <a:solidFill>
                  <a:srgbClr val="FFFFFF"/>
                </a:solidFill>
                <a:latin typeface="Georgia"/>
                <a:cs typeface="Georgia"/>
              </a:rPr>
              <a:t>WRAP Helps Us!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716842" y="4607278"/>
            <a:ext cx="10939337" cy="1187135"/>
          </a:xfrm>
          <a:prstGeom prst="rect">
            <a:avLst/>
          </a:prstGeom>
          <a:noFill/>
        </p:spPr>
        <p:txBody>
          <a:bodyPr wrap="square" lIns="78373" tIns="39187" rIns="78373" bIns="39187" rtlCol="0">
            <a:spAutoFit/>
          </a:bodyPr>
          <a:lstStyle/>
          <a:p>
            <a:pPr algn="ctr"/>
            <a:r>
              <a:rPr lang="en-US" sz="7200" b="1" dirty="0">
                <a:solidFill>
                  <a:srgbClr val="FFFFFF"/>
                </a:solidFill>
                <a:latin typeface="Georgia"/>
                <a:cs typeface="Georgia"/>
              </a:rPr>
              <a:t>WRAP for Work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750461" y="4607278"/>
            <a:ext cx="15226339" cy="1187135"/>
          </a:xfrm>
          <a:prstGeom prst="rect">
            <a:avLst/>
          </a:prstGeom>
          <a:noFill/>
        </p:spPr>
        <p:txBody>
          <a:bodyPr wrap="square" lIns="78373" tIns="39187" rIns="78373" bIns="39187" rtlCol="0">
            <a:spAutoFit/>
          </a:bodyPr>
          <a:lstStyle/>
          <a:p>
            <a:pPr algn="ctr"/>
            <a:r>
              <a:rPr lang="en-US" sz="7200" b="1" dirty="0">
                <a:solidFill>
                  <a:srgbClr val="FFFFFF"/>
                </a:solidFill>
                <a:latin typeface="Georgia"/>
                <a:cs typeface="Georgia"/>
              </a:rPr>
              <a:t>WILLOW CREEK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310286" y="24050051"/>
            <a:ext cx="9666514" cy="1187135"/>
          </a:xfrm>
          <a:prstGeom prst="rect">
            <a:avLst/>
          </a:prstGeom>
          <a:noFill/>
        </p:spPr>
        <p:txBody>
          <a:bodyPr wrap="square" lIns="78373" tIns="39187" rIns="78373" bIns="39187" rtlCol="0">
            <a:spAutoFit/>
          </a:bodyPr>
          <a:lstStyle/>
          <a:p>
            <a:pPr algn="ctr"/>
            <a:r>
              <a:rPr lang="en-US" sz="7200" b="1" dirty="0">
                <a:solidFill>
                  <a:srgbClr val="FFFFFF"/>
                </a:solidFill>
                <a:latin typeface="Georgia"/>
                <a:cs typeface="Georgia"/>
              </a:rPr>
              <a:t>References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968656" y="624507"/>
            <a:ext cx="24018496" cy="3126127"/>
          </a:xfrm>
          <a:prstGeom prst="rect">
            <a:avLst/>
          </a:prstGeom>
          <a:noFill/>
        </p:spPr>
        <p:txBody>
          <a:bodyPr wrap="square" lIns="78373" tIns="39187" rIns="78373" bIns="39187" rtlCol="0">
            <a:spAutoFit/>
          </a:bodyPr>
          <a:lstStyle/>
          <a:p>
            <a:pPr algn="ctr"/>
            <a:r>
              <a:rPr lang="en-US" sz="12500" b="1" dirty="0">
                <a:latin typeface="Arial" panose="020B0604020202020204" pitchFamily="34" charset="0"/>
              </a:rPr>
              <a:t>WRAP in a Community Setting</a:t>
            </a:r>
          </a:p>
          <a:p>
            <a:pPr algn="ctr"/>
            <a:r>
              <a:rPr lang="en-US" dirty="0">
                <a:latin typeface="Arial" panose="020B0604020202020204" pitchFamily="34" charset="0"/>
              </a:rPr>
              <a:t>Willow Creek has 20/20 Vision in 2020!</a:t>
            </a:r>
            <a:endParaRPr lang="en-US" dirty="0">
              <a:latin typeface="Arial" panose="020B0604020202020204" pitchFamily="34" charset="0"/>
              <a:cs typeface="Arial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294634" y="6328711"/>
            <a:ext cx="13396493" cy="7188778"/>
          </a:xfrm>
          <a:prstGeom prst="rect">
            <a:avLst/>
          </a:prstGeom>
        </p:spPr>
        <p:txBody>
          <a:bodyPr wrap="square" lIns="78373" tIns="39187" rIns="78373" bIns="39187">
            <a:spAutoFit/>
          </a:bodyPr>
          <a:lstStyle/>
          <a:p>
            <a:r>
              <a:rPr lang="en-US" sz="7700" u="sng" dirty="0"/>
              <a:t>WRAP</a:t>
            </a:r>
            <a:r>
              <a:rPr lang="en-US" sz="7700" dirty="0"/>
              <a:t> helps us with </a:t>
            </a:r>
            <a:r>
              <a:rPr lang="en-US" sz="7700" u="sng" dirty="0"/>
              <a:t>change</a:t>
            </a:r>
            <a:r>
              <a:rPr lang="en-US" sz="7700" dirty="0"/>
              <a:t>!</a:t>
            </a:r>
          </a:p>
          <a:p>
            <a:r>
              <a:rPr lang="en-US" sz="7700" u="sng" dirty="0"/>
              <a:t>WRAP</a:t>
            </a:r>
            <a:r>
              <a:rPr lang="en-US" sz="7700" dirty="0"/>
              <a:t> helps us to think and plan for AGING (staff and ladies)!</a:t>
            </a:r>
          </a:p>
          <a:p>
            <a:r>
              <a:rPr lang="en-US" sz="7700" u="sng" dirty="0"/>
              <a:t>WRAP</a:t>
            </a:r>
            <a:r>
              <a:rPr lang="en-US" sz="7700" dirty="0"/>
              <a:t> helps us look at our Gifts/Talents which in return helps us do the things we love!</a:t>
            </a:r>
          </a:p>
        </p:txBody>
      </p:sp>
      <p:sp>
        <p:nvSpPr>
          <p:cNvPr id="38" name="Shape 129"/>
          <p:cNvSpPr/>
          <p:nvPr/>
        </p:nvSpPr>
        <p:spPr>
          <a:xfrm>
            <a:off x="1884455" y="29848629"/>
            <a:ext cx="11057822" cy="30542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9326" tIns="49326" rIns="49326" bIns="49326">
            <a:spAutoFit/>
          </a:bodyPr>
          <a:lstStyle/>
          <a:p>
            <a:pPr algn="ctr" defTabSz="2909798">
              <a:defRPr sz="3200"/>
            </a:pPr>
            <a:r>
              <a:rPr lang="en-US" sz="3200" b="1" dirty="0"/>
              <a:t>Contact Information: </a:t>
            </a:r>
          </a:p>
          <a:p>
            <a:pPr algn="ctr" defTabSz="2909798">
              <a:defRPr sz="3200"/>
            </a:pPr>
            <a:r>
              <a:rPr lang="en-US" sz="3200" dirty="0"/>
              <a:t>Jeanie </a:t>
            </a:r>
            <a:r>
              <a:rPr lang="en-US" sz="3200" dirty="0" smtClean="0"/>
              <a:t>Stephens, Owner</a:t>
            </a:r>
            <a:endParaRPr sz="3200" dirty="0"/>
          </a:p>
          <a:p>
            <a:pPr algn="ctr" defTabSz="2909798">
              <a:defRPr sz="3200"/>
            </a:pPr>
            <a:r>
              <a:rPr lang="en-US" sz="3200" dirty="0"/>
              <a:t>Willow Creek Group Home</a:t>
            </a:r>
            <a:endParaRPr sz="3200" dirty="0"/>
          </a:p>
          <a:p>
            <a:pPr algn="ctr" defTabSz="2909798">
              <a:defRPr sz="3200"/>
            </a:pPr>
            <a:r>
              <a:rPr lang="en-US" sz="3200" dirty="0"/>
              <a:t>Adrian, MO</a:t>
            </a:r>
            <a:endParaRPr sz="3200" dirty="0"/>
          </a:p>
          <a:p>
            <a:pPr algn="ctr" defTabSz="2909798">
              <a:defRPr sz="3200" u="sng"/>
            </a:pPr>
            <a:r>
              <a:rPr lang="en-US" sz="3200" dirty="0"/>
              <a:t>stephensjeanie@yahoo.com</a:t>
            </a:r>
            <a:endParaRPr sz="3200" dirty="0"/>
          </a:p>
          <a:p>
            <a:pPr algn="ctr" defTabSz="2909798">
              <a:defRPr sz="3200"/>
            </a:pPr>
            <a:r>
              <a:rPr lang="en-US" sz="3200" dirty="0"/>
              <a:t>816-297-4256</a:t>
            </a:r>
            <a:endParaRPr sz="3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74762" y="30116417"/>
            <a:ext cx="2562583" cy="235300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52940" y="30053928"/>
            <a:ext cx="3382349" cy="2525487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9892" y="30223410"/>
            <a:ext cx="10293575" cy="2115675"/>
          </a:xfrm>
          <a:prstGeom prst="rect">
            <a:avLst/>
          </a:prstGeom>
        </p:spPr>
      </p:pic>
      <p:pic>
        <p:nvPicPr>
          <p:cNvPr id="1030" name="Picture 6" descr="https://lh3.googleusercontent.com/JqZD6vX8uplbxMV14-EoGzksX_RzU9YPqO3aO-NYl6TuxIGMLooXen2YSEbY2R-NTmKlAvOO-bSbySsbPY7g5W1nFABLlrIn-wjaE3Kv8GCmYgF99eZ27Cv_oiK0n9_DACQ6YkxheDA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851"/>
          <a:stretch/>
        </p:blipFill>
        <p:spPr bwMode="auto">
          <a:xfrm>
            <a:off x="8246761" y="14842461"/>
            <a:ext cx="6299989" cy="8118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https://lh4.googleusercontent.com/lG7d875grqmQn9BRVadGgqq7GJFpBruwjsOJpZixGje2WpheYWHWi3qgx3tZaBe9XfKIxbYiPOUNsaxZ6jW9vjtcHnP5vtM9ZG7bLqUEDsIrxDtd9lE_8PcJ7akjzwTZjKQTP1B9xww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286" y="14842462"/>
            <a:ext cx="6232197" cy="8118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416286" y="23100628"/>
            <a:ext cx="62321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i="1" dirty="0"/>
              <a:t>Reading to children at Preschool.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246761" y="23100628"/>
            <a:ext cx="62321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i="1" dirty="0"/>
              <a:t>Assisting in nursery at her church.</a:t>
            </a:r>
          </a:p>
        </p:txBody>
      </p:sp>
      <p:sp>
        <p:nvSpPr>
          <p:cNvPr id="40" name="Rectangle 39"/>
          <p:cNvSpPr/>
          <p:nvPr/>
        </p:nvSpPr>
        <p:spPr>
          <a:xfrm>
            <a:off x="914400" y="26820114"/>
            <a:ext cx="1410101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b="1" dirty="0">
                <a:solidFill>
                  <a:srgbClr val="000000"/>
                </a:solidFill>
                <a:latin typeface="Oswald"/>
              </a:rPr>
              <a:t>We are important members </a:t>
            </a:r>
          </a:p>
          <a:p>
            <a:pPr algn="ctr"/>
            <a:r>
              <a:rPr lang="en-US" sz="7200" b="1" dirty="0">
                <a:solidFill>
                  <a:srgbClr val="000000"/>
                </a:solidFill>
                <a:latin typeface="Oswald"/>
              </a:rPr>
              <a:t>of our community!</a:t>
            </a:r>
            <a:endParaRPr lang="en-US" sz="7200" dirty="0"/>
          </a:p>
        </p:txBody>
      </p:sp>
      <p:cxnSp>
        <p:nvCxnSpPr>
          <p:cNvPr id="58" name="Straight Connector 57"/>
          <p:cNvCxnSpPr/>
          <p:nvPr/>
        </p:nvCxnSpPr>
        <p:spPr>
          <a:xfrm>
            <a:off x="914400" y="26373221"/>
            <a:ext cx="1410100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922422" y="14060909"/>
            <a:ext cx="1410100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27702335" y="6481111"/>
            <a:ext cx="15102587" cy="7465777"/>
          </a:xfrm>
          <a:prstGeom prst="rect">
            <a:avLst/>
          </a:prstGeom>
        </p:spPr>
        <p:txBody>
          <a:bodyPr wrap="square" lIns="78373" tIns="39187" rIns="78373" bIns="39187">
            <a:spAutoFit/>
          </a:bodyPr>
          <a:lstStyle/>
          <a:p>
            <a:r>
              <a:rPr lang="en-US" sz="8000" dirty="0"/>
              <a:t>*We are a Medicaid Waiver agency and have been in Adrian since 1996.</a:t>
            </a:r>
          </a:p>
          <a:p>
            <a:r>
              <a:rPr lang="en-US" sz="8000" dirty="0"/>
              <a:t>*We support 13 ladies with </a:t>
            </a:r>
            <a:r>
              <a:rPr lang="en-US" sz="8000" dirty="0" smtClean="0"/>
              <a:t>“</a:t>
            </a:r>
            <a:r>
              <a:rPr lang="en-US" sz="8000" dirty="0" err="1" smtClean="0"/>
              <a:t>dis”abilities</a:t>
            </a:r>
            <a:r>
              <a:rPr lang="en-US" sz="8000" dirty="0" smtClean="0"/>
              <a:t> </a:t>
            </a:r>
            <a:r>
              <a:rPr lang="en-US" sz="8000" dirty="0"/>
              <a:t>for 24 years!</a:t>
            </a:r>
          </a:p>
          <a:p>
            <a:r>
              <a:rPr lang="en-US" sz="8000" dirty="0"/>
              <a:t>*We are lives intertwined with community, family and support.</a:t>
            </a:r>
          </a:p>
        </p:txBody>
      </p:sp>
      <p:pic>
        <p:nvPicPr>
          <p:cNvPr id="1033" name="Picture 9" descr="https://lh3.googleusercontent.com/l93o2rn0tnpF4-CaNOJm_3IzXV5ZICT2-8a3b7og899aGXc_42DQdcqHrFRjA69ToTHQpLpYbO-D9w0WVvHYqFUtYbL3Ugm43_6U579klRR3knNBX-GcL6iBW4Vngdy75pa_6UJteM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1490" y="21075902"/>
            <a:ext cx="9629830" cy="7222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lh4.googleusercontent.com/IP3i3OMw7wit4p891Azsn-PZPp1pbVIjkUgl252dHnmGxtHqJnrMVG-s3QNzU7FEcTsO6cceeHoPsZNTIzSxB2zoMZFEAuz0Z_09mLoVXArNwQgg2_33qxE7Gi-3c1cskiMS44WR9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2335" y="14214675"/>
            <a:ext cx="11816149" cy="6469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" name="TextBox 69"/>
          <p:cNvSpPr txBox="1"/>
          <p:nvPr/>
        </p:nvSpPr>
        <p:spPr>
          <a:xfrm>
            <a:off x="39518484" y="14638406"/>
            <a:ext cx="350740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i="1" dirty="0"/>
              <a:t>Three ladies are in the Adrian Booster Club.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32148376" y="28258165"/>
            <a:ext cx="108342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i="1" dirty="0"/>
              <a:t>Trauma Informed Learning Circles</a:t>
            </a:r>
          </a:p>
        </p:txBody>
      </p:sp>
      <p:sp>
        <p:nvSpPr>
          <p:cNvPr id="72" name="Rectangle 71"/>
          <p:cNvSpPr/>
          <p:nvPr/>
        </p:nvSpPr>
        <p:spPr>
          <a:xfrm>
            <a:off x="27587659" y="22457836"/>
            <a:ext cx="467759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600" b="1" dirty="0">
                <a:solidFill>
                  <a:srgbClr val="000000"/>
                </a:solidFill>
                <a:latin typeface="Oswald"/>
              </a:rPr>
              <a:t>We </a:t>
            </a:r>
          </a:p>
          <a:p>
            <a:pPr algn="ctr"/>
            <a:r>
              <a:rPr lang="en-US" sz="9600" b="1" dirty="0">
                <a:solidFill>
                  <a:srgbClr val="000000"/>
                </a:solidFill>
                <a:latin typeface="Oswald"/>
              </a:rPr>
              <a:t>are valued!</a:t>
            </a:r>
            <a:endParaRPr lang="en-US" sz="9600" dirty="0"/>
          </a:p>
        </p:txBody>
      </p:sp>
      <p:sp>
        <p:nvSpPr>
          <p:cNvPr id="73" name="Rectangle 72"/>
          <p:cNvSpPr/>
          <p:nvPr/>
        </p:nvSpPr>
        <p:spPr>
          <a:xfrm>
            <a:off x="16043242" y="6288607"/>
            <a:ext cx="10464034" cy="8696883"/>
          </a:xfrm>
          <a:prstGeom prst="rect">
            <a:avLst/>
          </a:prstGeom>
        </p:spPr>
        <p:txBody>
          <a:bodyPr wrap="square" lIns="78373" tIns="39187" rIns="78373" bIns="39187">
            <a:spAutoFit/>
          </a:bodyPr>
          <a:lstStyle/>
          <a:p>
            <a:r>
              <a:rPr lang="en-US" sz="8000" b="1" dirty="0"/>
              <a:t>WRAP</a:t>
            </a:r>
            <a:r>
              <a:rPr lang="en-US" sz="8000" dirty="0"/>
              <a:t> - Our Tiered Support staff attended this workshop.</a:t>
            </a:r>
          </a:p>
          <a:p>
            <a:r>
              <a:rPr lang="en-US" sz="8000" b="1" dirty="0"/>
              <a:t>Wellness</a:t>
            </a:r>
            <a:endParaRPr lang="en-US" sz="8000" dirty="0"/>
          </a:p>
          <a:p>
            <a:r>
              <a:rPr lang="en-US" sz="8000" b="1" dirty="0"/>
              <a:t>Recovery</a:t>
            </a:r>
            <a:endParaRPr lang="en-US" sz="8000" dirty="0"/>
          </a:p>
          <a:p>
            <a:r>
              <a:rPr lang="en-US" sz="8000" b="1" dirty="0"/>
              <a:t>Action</a:t>
            </a:r>
            <a:endParaRPr lang="en-US" sz="8000" dirty="0"/>
          </a:p>
          <a:p>
            <a:r>
              <a:rPr lang="en-US" sz="8000" b="1" dirty="0"/>
              <a:t>Plan</a:t>
            </a:r>
            <a:endParaRPr lang="en-US" sz="8000" dirty="0"/>
          </a:p>
        </p:txBody>
      </p:sp>
      <p:sp>
        <p:nvSpPr>
          <p:cNvPr id="74" name="Rectangle 73"/>
          <p:cNvSpPr/>
          <p:nvPr/>
        </p:nvSpPr>
        <p:spPr>
          <a:xfrm>
            <a:off x="16003138" y="17028791"/>
            <a:ext cx="10464034" cy="12390202"/>
          </a:xfrm>
          <a:prstGeom prst="rect">
            <a:avLst/>
          </a:prstGeom>
        </p:spPr>
        <p:txBody>
          <a:bodyPr wrap="square" lIns="78373" tIns="39187" rIns="78373" bIns="39187">
            <a:spAutoFit/>
          </a:bodyPr>
          <a:lstStyle/>
          <a:p>
            <a:r>
              <a:rPr lang="en-US" sz="8000" dirty="0"/>
              <a:t>Our work WRAP has helped us:</a:t>
            </a:r>
          </a:p>
          <a:p>
            <a:r>
              <a:rPr lang="en-US" sz="8000" dirty="0"/>
              <a:t>*Breathe and look at triggers.</a:t>
            </a:r>
          </a:p>
          <a:p>
            <a:r>
              <a:rPr lang="en-US" sz="8000" dirty="0"/>
              <a:t>*We look for early warning signs when we need to use our “Tools”.</a:t>
            </a:r>
          </a:p>
          <a:p>
            <a:r>
              <a:rPr lang="en-US" sz="8000" dirty="0"/>
              <a:t>*Daily maintenance part of the WRAP is crucial as we support our ladies.</a:t>
            </a:r>
          </a:p>
        </p:txBody>
      </p:sp>
      <p:cxnSp>
        <p:nvCxnSpPr>
          <p:cNvPr id="75" name="Straight Connector 74"/>
          <p:cNvCxnSpPr/>
          <p:nvPr/>
        </p:nvCxnSpPr>
        <p:spPr>
          <a:xfrm>
            <a:off x="15716842" y="15031451"/>
            <a:ext cx="1103558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15676738" y="16916397"/>
            <a:ext cx="1106439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15714361" y="15023432"/>
            <a:ext cx="1020553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i="1" dirty="0"/>
              <a:t>Staff have plans to help them take care of themselves!</a:t>
            </a:r>
          </a:p>
        </p:txBody>
      </p:sp>
    </p:spTree>
    <p:extLst>
      <p:ext uri="{BB962C8B-B14F-4D97-AF65-F5344CB8AC3E}">
        <p14:creationId xmlns:p14="http://schemas.microsoft.com/office/powerpoint/2010/main" val="3964181258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 Template 36x48 M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24A8E1BA9F8748B04D61026E015E75" ma:contentTypeVersion="4" ma:contentTypeDescription="Create a new document." ma:contentTypeScope="" ma:versionID="01b5f42df673d579316dbea525621913">
  <xsd:schema xmlns:xsd="http://www.w3.org/2001/XMLSchema" xmlns:xs="http://www.w3.org/2001/XMLSchema" xmlns:p="http://schemas.microsoft.com/office/2006/metadata/properties" xmlns:ns2="http://schemas.microsoft.com/sharepoint/v4" targetNamespace="http://schemas.microsoft.com/office/2006/metadata/properties" ma:root="true" ma:fieldsID="23c11eee0d542004c4a7d729835418c6" ns2:_=""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8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D829D49-67A9-43BE-A74D-814EDAC14CDB}">
  <ds:schemaRefs>
    <ds:schemaRef ds:uri="http://schemas.microsoft.com/office/2006/metadata/properties"/>
    <ds:schemaRef ds:uri="http://schemas.microsoft.com/office/infopath/2007/PartnerControls"/>
    <ds:schemaRef ds:uri="http://schemas.microsoft.com/sharepoint/v4"/>
  </ds:schemaRefs>
</ds:datastoreItem>
</file>

<file path=customXml/itemProps2.xml><?xml version="1.0" encoding="utf-8"?>
<ds:datastoreItem xmlns:ds="http://schemas.openxmlformats.org/officeDocument/2006/customXml" ds:itemID="{B7BBE036-6A40-4535-99A6-2CB1078722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EA2481E-8B04-4147-98D1-A300AB786913}"/>
</file>

<file path=docProps/app.xml><?xml version="1.0" encoding="utf-8"?>
<Properties xmlns="http://schemas.openxmlformats.org/officeDocument/2006/extended-properties" xmlns:vt="http://schemas.openxmlformats.org/officeDocument/2006/docPropsVTypes">
  <Template>Poster_Template_48x36_Med</Template>
  <TotalTime>148</TotalTime>
  <Words>224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Georgia</vt:lpstr>
      <vt:lpstr>Oswald</vt:lpstr>
      <vt:lpstr>Poster Template 36x48 Med</vt:lpstr>
      <vt:lpstr>PowerPoint Presentation</vt:lpstr>
    </vt:vector>
  </TitlesOfParts>
  <Manager/>
  <Company>State of Missouri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Bland, Cara</dc:creator>
  <cp:keywords/>
  <dc:description>42 x 58 template</dc:description>
  <cp:lastModifiedBy>Deppeler, Kathleen</cp:lastModifiedBy>
  <cp:revision>13</cp:revision>
  <cp:lastPrinted>2020-01-29T15:52:01Z</cp:lastPrinted>
  <dcterms:created xsi:type="dcterms:W3CDTF">2020-01-06T17:11:32Z</dcterms:created>
  <dcterms:modified xsi:type="dcterms:W3CDTF">2020-02-26T14:13:47Z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vision">
    <vt:lpwstr>Marketing and Communications</vt:lpwstr>
  </property>
  <property fmtid="{D5CDD505-2E9C-101B-9397-08002B2CF9AE}" pid="3" name="ContentTypeId">
    <vt:lpwstr>0x0101000324A8E1BA9F8748B04D61026E015E75</vt:lpwstr>
  </property>
</Properties>
</file>