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63" r:id="rId5"/>
  </p:sldIdLst>
  <p:sldSz cx="32918400" cy="27432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640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9E6"/>
    <a:srgbClr val="FEF200"/>
    <a:srgbClr val="90CB90"/>
    <a:srgbClr val="D1E3F1"/>
    <a:srgbClr val="2E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765" autoAdjust="0"/>
    <p:restoredTop sz="94660"/>
  </p:normalViewPr>
  <p:slideViewPr>
    <p:cSldViewPr snapToGrid="0">
      <p:cViewPr>
        <p:scale>
          <a:sx n="41" d="100"/>
          <a:sy n="41" d="100"/>
        </p:scale>
        <p:origin x="-1568" y="1176"/>
      </p:cViewPr>
      <p:guideLst>
        <p:guide orient="horz" pos="8640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/>
              <a:t>Yearly Trend Data</a:t>
            </a:r>
            <a:r>
              <a:rPr lang="en-US" sz="3200" baseline="0" dirty="0"/>
              <a:t> for </a:t>
            </a:r>
            <a:r>
              <a:rPr lang="en-US" sz="3200" dirty="0"/>
              <a:t>Serious Behavioral EMTs</a:t>
            </a:r>
          </a:p>
        </c:rich>
      </c:tx>
      <c:layout>
        <c:manualLayout>
          <c:xMode val="edge"/>
          <c:yMode val="edge"/>
          <c:x val="0.209678694675029"/>
          <c:y val="0.003267024315793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6981404821082"/>
          <c:y val="0.161945752218843"/>
          <c:w val="0.656722718804309"/>
          <c:h val="0.67455653038930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Serious Behavioral EMTs</c:v>
                </c:pt>
              </c:strCache>
            </c:strRef>
          </c:tx>
          <c:spPr>
            <a:ln w="28575" cmpd="sng">
              <a:solidFill>
                <a:srgbClr val="1CADE4"/>
              </a:solidFill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55.0</c:v>
                </c:pt>
                <c:pt idx="1">
                  <c:v>60.0</c:v>
                </c:pt>
                <c:pt idx="2">
                  <c:v>61.0</c:v>
                </c:pt>
                <c:pt idx="3">
                  <c:v>76.0</c:v>
                </c:pt>
                <c:pt idx="4">
                  <c:v>22.0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8048200"/>
        <c:axId val="2128053592"/>
      </c:lineChart>
      <c:catAx>
        <c:axId val="2128048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3600"/>
                </a:pPr>
                <a:r>
                  <a:rPr lang="en-US" sz="3600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28053592"/>
        <c:crosses val="autoZero"/>
        <c:auto val="1"/>
        <c:lblAlgn val="ctr"/>
        <c:lblOffset val="100"/>
        <c:noMultiLvlLbl val="0"/>
      </c:catAx>
      <c:valAx>
        <c:axId val="2128053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3200"/>
                </a:pPr>
                <a:r>
                  <a:rPr lang="en-US" sz="3200" dirty="0"/>
                  <a:t># of EMT's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21280482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4000"/>
            </a:pPr>
            <a:r>
              <a:rPr lang="en-US" sz="4000" dirty="0"/>
              <a:t>Implementation Rates for ASSET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1181136517738"/>
          <c:y val="0.184610186002719"/>
          <c:w val="0.564493684755427"/>
          <c:h val="0.583316625477871"/>
        </c:manualLayout>
      </c:layout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Implementation Rates</c:v>
                </c:pt>
              </c:strCache>
            </c:strRef>
          </c:tx>
          <c:marker>
            <c:symbol val="none"/>
          </c:marker>
          <c:cat>
            <c:numRef>
              <c:f>Sheet1!$D$2:$D$6</c:f>
              <c:numCache>
                <c:formatCode>General</c:formatCode>
                <c:ptCount val="5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50.0</c:v>
                </c:pt>
                <c:pt idx="1">
                  <c:v>69.0</c:v>
                </c:pt>
                <c:pt idx="2">
                  <c:v>78.0</c:v>
                </c:pt>
                <c:pt idx="3">
                  <c:v>87.0</c:v>
                </c:pt>
                <c:pt idx="4">
                  <c:v>84.0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954488"/>
        <c:axId val="2118295384"/>
      </c:lineChart>
      <c:catAx>
        <c:axId val="2118954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4000"/>
                </a:pPr>
                <a:r>
                  <a:rPr lang="en-US" sz="4000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2118295384"/>
        <c:crosses val="autoZero"/>
        <c:auto val="1"/>
        <c:lblAlgn val="ctr"/>
        <c:lblOffset val="100"/>
        <c:noMultiLvlLbl val="0"/>
      </c:catAx>
      <c:valAx>
        <c:axId val="21182953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4000"/>
                </a:pPr>
                <a:r>
                  <a:rPr lang="en-US" sz="4000" dirty="0"/>
                  <a:t>Percentage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2118954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9227034120735"/>
          <c:y val="0.487307888597259"/>
          <c:w val="0.339661854768154"/>
          <c:h val="0.0929764508603091"/>
        </c:manualLayout>
      </c:layout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4489452"/>
            <a:ext cx="24688800" cy="9550400"/>
          </a:xfrm>
        </p:spPr>
        <p:txBody>
          <a:bodyPr anchor="b"/>
          <a:lstStyle>
            <a:lvl1pPr algn="ctr">
              <a:defRPr sz="1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4408152"/>
            <a:ext cx="24688800" cy="6623048"/>
          </a:xfrm>
        </p:spPr>
        <p:txBody>
          <a:bodyPr/>
          <a:lstStyle>
            <a:lvl1pPr marL="0" indent="0" algn="ctr">
              <a:buNone/>
              <a:defRPr sz="6480"/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7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2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0" y="1460500"/>
            <a:ext cx="7098030" cy="232473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0" y="1460500"/>
            <a:ext cx="20882610" cy="232473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5" y="6838954"/>
            <a:ext cx="28392120" cy="11410948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5" y="18357854"/>
            <a:ext cx="28392120" cy="6000748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6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7302500"/>
            <a:ext cx="13990320" cy="17405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7302500"/>
            <a:ext cx="13990320" cy="17405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0502"/>
            <a:ext cx="28392120" cy="53022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29" y="6724652"/>
            <a:ext cx="13926025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29" y="10020300"/>
            <a:ext cx="13926025" cy="14738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0" y="6724652"/>
            <a:ext cx="13994608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0" y="10020300"/>
            <a:ext cx="13994608" cy="14738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528457" cy="4049486"/>
          </a:xfrm>
          <a:prstGeom prst="rect">
            <a:avLst/>
          </a:prstGeom>
          <a:solidFill>
            <a:srgbClr val="90C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7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4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9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460502"/>
            <a:ext cx="2839212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7302500"/>
            <a:ext cx="2839212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5425402"/>
            <a:ext cx="1110996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emf"/><Relationship Id="rId7" Type="http://schemas.openxmlformats.org/officeDocument/2006/relationships/chart" Target="../charts/chart1.xml"/><Relationship Id="rId8" Type="http://schemas.openxmlformats.org/officeDocument/2006/relationships/chart" Target="../charts/chart2.xml"/><Relationship Id="rId9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70"/>
            <a:ext cx="32918400" cy="485822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32" y="515103"/>
            <a:ext cx="31608803" cy="22159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smtClean="0">
                <a:latin typeface="Garamond"/>
                <a:cs typeface="Garamond"/>
              </a:rPr>
              <a:t/>
            </a:r>
            <a:br>
              <a:rPr lang="en-US" sz="9600" b="1" dirty="0" smtClean="0">
                <a:latin typeface="Garamond"/>
                <a:cs typeface="Garamond"/>
              </a:rPr>
            </a:br>
            <a:r>
              <a:rPr lang="en-US" sz="9600" b="1" dirty="0" smtClean="0">
                <a:latin typeface="Garamond"/>
                <a:cs typeface="Garamond"/>
              </a:rPr>
              <a:t>Reinforcement </a:t>
            </a:r>
            <a:r>
              <a:rPr lang="en-US" sz="9600" b="1" dirty="0">
                <a:latin typeface="Garamond"/>
                <a:cs typeface="Garamond"/>
              </a:rPr>
              <a:t>of Core Values</a:t>
            </a:r>
            <a:r>
              <a:rPr lang="en-US" sz="9600" dirty="0">
                <a:latin typeface="Garamond"/>
                <a:cs typeface="Garamond"/>
              </a:rPr>
              <a:t/>
            </a:r>
            <a:br>
              <a:rPr lang="en-US" sz="9600" dirty="0">
                <a:latin typeface="Garamond"/>
                <a:cs typeface="Garamond"/>
              </a:rPr>
            </a:br>
            <a:endParaRPr lang="en-US" sz="14400" dirty="0">
              <a:latin typeface="Arial Rounded MT Bold" panose="020F07040305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055" y="6043661"/>
            <a:ext cx="8109526" cy="2634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DCO has been around since 1954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Day Habilitation and Community Inclusion Services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150 adults served annually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Joined Agency Tiered Supports in 2016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19832" y="4697247"/>
            <a:ext cx="8109526" cy="10851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Background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8932419" y="6045811"/>
            <a:ext cx="14791438" cy="148997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342077" marR="1557544" algn="ctr" defTabSz="1497239">
              <a:lnSpc>
                <a:spcPts val="5403"/>
              </a:lnSpc>
              <a:spcBef>
                <a:spcPts val="8"/>
              </a:spcBef>
            </a:pP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969885" y="4698418"/>
            <a:ext cx="14823423" cy="1069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Data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28077" y="5950134"/>
            <a:ext cx="8015283" cy="94591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Core Values in 2018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 Across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hree Programs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Developed Reinforcement System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Core Values and ATS Strategies Became Ingrained In Our Work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Reassessed and Revised Core Values and Reinforcement System</a:t>
            </a:r>
          </a:p>
          <a:p>
            <a:pPr marL="571500" indent="-571500">
              <a:spcAft>
                <a:spcPts val="1200"/>
              </a:spcAft>
              <a:buFont typeface="Wingdings" charset="2"/>
              <a:buChar char="u"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spcAft>
                <a:spcPts val="1200"/>
              </a:spcAft>
              <a:buFont typeface="Wingdings" charset="2"/>
              <a:buChar char="u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24223772" y="4682895"/>
            <a:ext cx="8122227" cy="109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Outcomes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832" y="19535847"/>
            <a:ext cx="8109526" cy="738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Core Values Established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Reinforcement System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Annual Trainings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Team Formed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Informal Coaching System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Data Has Become Our Friend!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u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ATS Receives Agency Recognition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519832" y="18204963"/>
            <a:ext cx="8109526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Present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256109" y="15695068"/>
            <a:ext cx="8089890" cy="11225778"/>
            <a:chOff x="23827327" y="20597460"/>
            <a:chExt cx="8033260" cy="11320682"/>
          </a:xfrm>
          <a:solidFill>
            <a:schemeClr val="tx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5" name="TextBox 34"/>
            <p:cNvSpPr txBox="1"/>
            <p:nvPr/>
          </p:nvSpPr>
          <p:spPr>
            <a:xfrm>
              <a:off x="23827328" y="22051521"/>
              <a:ext cx="8033259" cy="98666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274320" rIns="274320" rtlCol="0" anchor="t" anchorCtr="0">
              <a:noAutofit/>
            </a:bodyPr>
            <a:lstStyle/>
            <a:p>
              <a:pPr marL="685800" marR="1557544" indent="-685800" defTabSz="1497239">
                <a:spcAft>
                  <a:spcPts val="1200"/>
                </a:spcAft>
                <a:buFont typeface="Wingdings" charset="2"/>
                <a:buChar char="u"/>
              </a:pPr>
              <a:r>
                <a:rPr lang="en-US" sz="45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Grow, Mature, Improve</a:t>
              </a:r>
            </a:p>
            <a:p>
              <a:pPr marL="685800" marR="1557544" indent="-685800" defTabSz="1497239">
                <a:spcAft>
                  <a:spcPts val="1200"/>
                </a:spcAft>
                <a:buFont typeface="Wingdings" charset="2"/>
                <a:buChar char="u"/>
              </a:pPr>
              <a:r>
                <a:rPr lang="en-US" sz="45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Data, Data, Data</a:t>
              </a:r>
            </a:p>
            <a:p>
              <a:pPr marL="685800" marR="1557544" indent="-685800" defTabSz="1497239">
                <a:spcAft>
                  <a:spcPts val="1200"/>
                </a:spcAft>
                <a:buFont typeface="Wingdings" charset="2"/>
                <a:buChar char="u"/>
              </a:pPr>
              <a:r>
                <a:rPr lang="en-US" sz="45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Training and Coaching</a:t>
              </a:r>
            </a:p>
            <a:p>
              <a:pPr marL="685800" marR="1557544" indent="-685800" defTabSz="1497239">
                <a:spcAft>
                  <a:spcPts val="1200"/>
                </a:spcAft>
                <a:buFont typeface="Wingdings" charset="2"/>
                <a:buChar char="u"/>
              </a:pPr>
              <a:r>
                <a:rPr lang="en-US" sz="4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Maintain Our </a:t>
              </a:r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Relationship with Our </a:t>
              </a:r>
              <a:r>
                <a:rPr lang="en-US" sz="4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Amazing Agency Tiered Support Consultant</a:t>
              </a:r>
            </a:p>
            <a:p>
              <a:pPr marL="685800" marR="1557544" indent="-685800" defTabSz="1497239">
                <a:spcAft>
                  <a:spcPts val="1200"/>
                </a:spcAft>
                <a:buFont typeface="Wingdings" charset="2"/>
                <a:buChar char="u"/>
              </a:pPr>
              <a:r>
                <a:rPr lang="en-US" sz="4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Never Stop Assessing Our Program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1557544" defTabSz="1497239">
                <a:spcAft>
                  <a:spcPts val="1200"/>
                </a:spcAft>
              </a:pPr>
              <a:endParaRPr lang="en-US" sz="5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1557544" defTabSz="1497239">
                <a:spcAft>
                  <a:spcPts val="1200"/>
                </a:spcAft>
              </a:pPr>
              <a:endParaRPr lang="en-US" sz="5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23827327" y="20597460"/>
              <a:ext cx="8033260" cy="11954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sz="5400" spc="187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Future</a:t>
              </a:r>
              <a:endPara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1609" y="10365012"/>
            <a:ext cx="8109526" cy="7606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57200" lvl="0" indent="-457200" defTabSz="914400">
              <a:spcAft>
                <a:spcPts val="1200"/>
              </a:spcAft>
              <a:buFont typeface="Wingdings" charset="2"/>
              <a:buChar char="u"/>
              <a:defRPr/>
            </a:pPr>
            <a:r>
              <a:rPr lang="en-US" sz="45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Number of EMT’s</a:t>
            </a:r>
          </a:p>
          <a:p>
            <a:pPr marL="457200" lvl="0" indent="-457200" defTabSz="914400">
              <a:spcAft>
                <a:spcPts val="1200"/>
              </a:spcAft>
              <a:buFont typeface="Wingdings" charset="2"/>
              <a:buChar char="u"/>
              <a:defRPr/>
            </a:pPr>
            <a:r>
              <a:rPr lang="en-US" sz="45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Turnover Rate</a:t>
            </a:r>
          </a:p>
          <a:p>
            <a:pPr marL="457200" lvl="0" indent="-457200" defTabSz="914400">
              <a:spcAft>
                <a:spcPts val="1200"/>
              </a:spcAft>
              <a:buFont typeface="Wingdings" charset="2"/>
              <a:buChar char="u"/>
              <a:defRPr/>
            </a:pPr>
            <a:r>
              <a:rPr lang="en-US" sz="45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Staff Morale and Confidence</a:t>
            </a:r>
          </a:p>
          <a:p>
            <a:pPr marL="457200" lvl="0" indent="-457200" defTabSz="914400">
              <a:spcAft>
                <a:spcPts val="1200"/>
              </a:spcAft>
              <a:buFont typeface="Wingdings" charset="2"/>
              <a:buChar char="u"/>
              <a:defRPr/>
            </a:pPr>
            <a:r>
              <a:rPr lang="en-US" sz="45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Approach to Behavioral Concerns</a:t>
            </a:r>
          </a:p>
          <a:p>
            <a:pPr marL="457200" lvl="0" indent="-457200" defTabSz="914400">
              <a:spcAft>
                <a:spcPts val="1200"/>
              </a:spcAft>
              <a:buFont typeface="Wingdings" charset="2"/>
              <a:buChar char="u"/>
              <a:defRPr/>
            </a:pPr>
            <a:r>
              <a:rPr lang="en-US" sz="45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Relied Heavily on External Behavioral Supports for Complex Behavioral Concerns 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519832" y="8972804"/>
            <a:ext cx="8109526" cy="106962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Past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001871" y="22195740"/>
            <a:ext cx="14791437" cy="4725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r>
              <a:rPr lang="en-US" sz="3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E539E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ramond"/>
                <a:cs typeface="Garamond"/>
              </a:rPr>
              <a:t>H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mr-IN" sz="3000" dirty="0">
                <a:latin typeface="Garamond"/>
                <a:cs typeface="Garamond"/>
              </a:rPr>
              <a:t>–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Honor</a:t>
            </a:r>
          </a:p>
          <a:p>
            <a:r>
              <a:rPr lang="en-US" sz="3000" dirty="0" smtClean="0">
                <a:latin typeface="Garamond"/>
                <a:cs typeface="Garamond"/>
              </a:rPr>
              <a:t>Honoring one another’s desire for independence</a:t>
            </a:r>
            <a:endParaRPr lang="en-US" sz="3000" dirty="0">
              <a:latin typeface="Garamond"/>
              <a:cs typeface="Garamond"/>
            </a:endParaRPr>
          </a:p>
          <a:p>
            <a:r>
              <a:rPr lang="en-US" sz="3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ramond"/>
                <a:cs typeface="Garamond"/>
              </a:rPr>
              <a:t>E </a:t>
            </a:r>
            <a:r>
              <a:rPr lang="mr-IN" sz="3000" dirty="0">
                <a:latin typeface="Garamond"/>
                <a:cs typeface="Garamond"/>
              </a:rPr>
              <a:t>–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Empower</a:t>
            </a:r>
            <a:endParaRPr lang="en-US" sz="3000" dirty="0">
              <a:latin typeface="Garamond"/>
              <a:cs typeface="Garamond"/>
            </a:endParaRPr>
          </a:p>
          <a:p>
            <a:r>
              <a:rPr lang="en-US" sz="3000" dirty="0" smtClean="0">
                <a:solidFill>
                  <a:srgbClr val="000000"/>
                </a:solidFill>
                <a:latin typeface="Garamond"/>
                <a:cs typeface="Garamond"/>
              </a:rPr>
              <a:t>Empowering other’s to reach their personal goals</a:t>
            </a:r>
            <a:endParaRPr lang="en-US" sz="3000" dirty="0">
              <a:solidFill>
                <a:srgbClr val="000000"/>
              </a:solidFill>
              <a:latin typeface="Garamond"/>
              <a:cs typeface="Garamond"/>
            </a:endParaRPr>
          </a:p>
          <a:p>
            <a:r>
              <a:rPr lang="en-US" sz="3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ramond"/>
                <a:cs typeface="Garamond"/>
              </a:rPr>
              <a:t>A</a:t>
            </a:r>
            <a:r>
              <a:rPr lang="en-US" sz="300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mr-IN" sz="3000" dirty="0">
                <a:latin typeface="Garamond"/>
                <a:cs typeface="Garamond"/>
              </a:rPr>
              <a:t>–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Advocate</a:t>
            </a:r>
            <a:endParaRPr lang="en-US" sz="3000" dirty="0">
              <a:latin typeface="Garamond"/>
              <a:cs typeface="Garamond"/>
            </a:endParaRPr>
          </a:p>
          <a:p>
            <a:r>
              <a:rPr lang="en-US" sz="3000" dirty="0" smtClean="0">
                <a:solidFill>
                  <a:srgbClr val="000000"/>
                </a:solidFill>
                <a:latin typeface="Garamond"/>
                <a:cs typeface="Garamond"/>
              </a:rPr>
              <a:t>Advocating for choice and full inclusion for all citizens</a:t>
            </a:r>
            <a:endParaRPr lang="en-US" sz="3000" dirty="0">
              <a:solidFill>
                <a:srgbClr val="000000"/>
              </a:solidFill>
              <a:latin typeface="Garamond"/>
              <a:cs typeface="Garamond"/>
            </a:endParaRPr>
          </a:p>
          <a:p>
            <a:r>
              <a:rPr lang="en-US" sz="3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ramond"/>
                <a:cs typeface="Garamond"/>
              </a:rPr>
              <a:t>R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mr-IN" sz="3000" dirty="0">
                <a:latin typeface="Garamond"/>
                <a:cs typeface="Garamond"/>
              </a:rPr>
              <a:t>–</a:t>
            </a:r>
            <a:r>
              <a:rPr lang="en-US" sz="3000" dirty="0">
                <a:latin typeface="Garamond"/>
                <a:cs typeface="Garamond"/>
              </a:rPr>
              <a:t> Respect</a:t>
            </a:r>
          </a:p>
          <a:p>
            <a:r>
              <a:rPr lang="en-US" sz="3000" dirty="0" smtClean="0">
                <a:solidFill>
                  <a:srgbClr val="000000"/>
                </a:solidFill>
                <a:latin typeface="Garamond"/>
                <a:cs typeface="Garamond"/>
              </a:rPr>
              <a:t>Respecting one another while promoting unity</a:t>
            </a:r>
            <a:endParaRPr lang="en-US" sz="3000" dirty="0">
              <a:solidFill>
                <a:srgbClr val="000000"/>
              </a:solidFill>
              <a:latin typeface="Garamond"/>
              <a:cs typeface="Garamond"/>
            </a:endParaRPr>
          </a:p>
          <a:p>
            <a:r>
              <a:rPr lang="en-US" sz="3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aramond"/>
                <a:cs typeface="Garamond"/>
              </a:rPr>
              <a:t>T </a:t>
            </a:r>
            <a:r>
              <a:rPr lang="mr-IN" sz="3000" dirty="0">
                <a:latin typeface="Garamond"/>
                <a:cs typeface="Garamond"/>
              </a:rPr>
              <a:t>–</a:t>
            </a:r>
            <a:r>
              <a:rPr lang="en-US" sz="3000" dirty="0">
                <a:latin typeface="Garamond"/>
                <a:cs typeface="Garamond"/>
              </a:rPr>
              <a:t> </a:t>
            </a:r>
            <a:r>
              <a:rPr lang="en-US" sz="3000" dirty="0" smtClean="0">
                <a:latin typeface="Garamond"/>
                <a:cs typeface="Garamond"/>
              </a:rPr>
              <a:t>Teamwork</a:t>
            </a:r>
          </a:p>
          <a:p>
            <a:r>
              <a:rPr lang="en-US" sz="3000" dirty="0" smtClean="0">
                <a:latin typeface="Garamond"/>
                <a:cs typeface="Garamond"/>
              </a:rPr>
              <a:t>Teamwork built on accountability</a:t>
            </a:r>
            <a:endParaRPr lang="en-US" sz="3000" dirty="0">
              <a:latin typeface="Garamond"/>
              <a:cs typeface="Garamond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9001871" y="21098961"/>
            <a:ext cx="14791437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Core Values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0805" y="2453302"/>
            <a:ext cx="17275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aramond"/>
                <a:cs typeface="Garamond"/>
              </a:rPr>
              <a:t>Developmental Center of the Ozarks </a:t>
            </a:r>
          </a:p>
          <a:p>
            <a:pPr algn="ctr"/>
            <a:r>
              <a:rPr lang="en-US" sz="4800" b="1" dirty="0">
                <a:latin typeface="Garamond"/>
                <a:cs typeface="Garamond"/>
              </a:rPr>
              <a:t>Springfield, MO</a:t>
            </a:r>
            <a:endParaRPr lang="en-US" sz="4800" dirty="0">
              <a:latin typeface="Garamond"/>
              <a:cs typeface="Garamond"/>
            </a:endParaRPr>
          </a:p>
        </p:txBody>
      </p:sp>
      <p:pic>
        <p:nvPicPr>
          <p:cNvPr id="20" name="Picture 19" descr="DCO.LogoCMYKColor[1]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198" y="469896"/>
            <a:ext cx="7242202" cy="4235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9621" y="18824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961337"/>
              </p:ext>
            </p:extLst>
          </p:nvPr>
        </p:nvGraphicFramePr>
        <p:xfrm>
          <a:off x="9509243" y="6318846"/>
          <a:ext cx="13949691" cy="777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254397"/>
              </p:ext>
            </p:extLst>
          </p:nvPr>
        </p:nvGraphicFramePr>
        <p:xfrm>
          <a:off x="9354370" y="14712999"/>
          <a:ext cx="13566933" cy="604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977" y="259472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6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ster Template">
      <a:dk1>
        <a:sysClr val="windowText" lastClr="000000"/>
      </a:dk1>
      <a:lt1>
        <a:srgbClr val="DADFE0"/>
      </a:lt1>
      <a:dk2>
        <a:srgbClr val="CFC7D0"/>
      </a:dk2>
      <a:lt2>
        <a:srgbClr val="D5D4DB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4A8E1BA9F8748B04D61026E015E75" ma:contentTypeVersion="4" ma:contentTypeDescription="Create a new document." ma:contentTypeScope="" ma:versionID="01b5f42df673d579316dbea525621913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3c11eee0d542004c4a7d729835418c6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96D646-FE3A-4434-8C3F-BEB1A84CC619}">
  <ds:schemaRefs>
    <ds:schemaRef ds:uri="http://schemas.microsoft.com/sharepoint/v4"/>
    <ds:schemaRef ds:uri="http://purl.org/dc/terms/"/>
    <ds:schemaRef ds:uri="8b06a407-9452-4f67-bfa8-9851b1d6813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34C16C3-CD62-4470-B50D-FD2B4BB0FC0B}"/>
</file>

<file path=customXml/itemProps3.xml><?xml version="1.0" encoding="utf-8"?>
<ds:datastoreItem xmlns:ds="http://schemas.openxmlformats.org/officeDocument/2006/customXml" ds:itemID="{ED8505A6-FB03-4037-867C-32E6E57B52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6690</TotalTime>
  <Words>216</Words>
  <Application>Microsoft Macintosh PowerPoint</Application>
  <PresentationFormat>Custom</PresentationFormat>
  <Paragraphs>52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Reinforcement of Core Values </vt:lpstr>
    </vt:vector>
  </TitlesOfParts>
  <Company>State of Missouri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Crystal (FSD)</dc:creator>
  <cp:lastModifiedBy>Jada Mostenbocker</cp:lastModifiedBy>
  <cp:revision>108</cp:revision>
  <dcterms:created xsi:type="dcterms:W3CDTF">2019-09-30T15:56:51Z</dcterms:created>
  <dcterms:modified xsi:type="dcterms:W3CDTF">2021-05-18T15:42:09Z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0x0101000324A8E1BA9F8748B04D61026E015E75</vt:lpwstr>
  </property>
</Properties>
</file>