
<file path=[Content_Types].xml><?xml version="1.0" encoding="utf-8"?>
<Types xmlns="http://schemas.openxmlformats.org/package/2006/content-types">
  <Default Extension="png" ContentType="image/png"/>
  <Default Extension="tmp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4"/>
  </p:sldMasterIdLst>
  <p:sldIdLst>
    <p:sldId id="263" r:id="rId5"/>
  </p:sldIdLst>
  <p:sldSz cx="32918400" cy="27432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640">
          <p15:clr>
            <a:srgbClr val="A4A3A4"/>
          </p15:clr>
        </p15:guide>
        <p15:guide id="2" pos="10368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urtney Dickerson" initials="CD" lastIdx="1" clrIdx="0">
    <p:extLst>
      <p:ext uri="{19B8F6BF-5375-455C-9EA6-DF929625EA0E}">
        <p15:presenceInfo xmlns:p15="http://schemas.microsoft.com/office/powerpoint/2012/main" userId="S::courtney@pamdudleycenter.org::c7912cd7-e2b5-42df-9ce1-07e4197ff78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200"/>
    <a:srgbClr val="90CB90"/>
    <a:srgbClr val="D1E3F1"/>
    <a:srgbClr val="2E3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6765" autoAdjust="0"/>
    <p:restoredTop sz="94660"/>
  </p:normalViewPr>
  <p:slideViewPr>
    <p:cSldViewPr snapToGrid="0">
      <p:cViewPr varScale="1">
        <p:scale>
          <a:sx n="17" d="100"/>
          <a:sy n="17" d="100"/>
        </p:scale>
        <p:origin x="2106" y="126"/>
      </p:cViewPr>
      <p:guideLst>
        <p:guide orient="horz" pos="8640"/>
        <p:guide pos="10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commentAuthors" Target="commentAuthors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14800" y="4489452"/>
            <a:ext cx="24688800" cy="9550400"/>
          </a:xfrm>
        </p:spPr>
        <p:txBody>
          <a:bodyPr anchor="b"/>
          <a:lstStyle>
            <a:lvl1pPr algn="ctr">
              <a:defRPr sz="16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0" y="14408152"/>
            <a:ext cx="24688800" cy="6623048"/>
          </a:xfrm>
        </p:spPr>
        <p:txBody>
          <a:bodyPr/>
          <a:lstStyle>
            <a:lvl1pPr marL="0" indent="0" algn="ctr">
              <a:buNone/>
              <a:defRPr sz="6480"/>
            </a:lvl1pPr>
            <a:lvl2pPr marL="1234440" indent="0" algn="ctr">
              <a:buNone/>
              <a:defRPr sz="5400"/>
            </a:lvl2pPr>
            <a:lvl3pPr marL="2468880" indent="0" algn="ctr">
              <a:buNone/>
              <a:defRPr sz="4860"/>
            </a:lvl3pPr>
            <a:lvl4pPr marL="3703320" indent="0" algn="ctr">
              <a:buNone/>
              <a:defRPr sz="4320"/>
            </a:lvl4pPr>
            <a:lvl5pPr marL="4937760" indent="0" algn="ctr">
              <a:buNone/>
              <a:defRPr sz="4320"/>
            </a:lvl5pPr>
            <a:lvl6pPr marL="6172200" indent="0" algn="ctr">
              <a:buNone/>
              <a:defRPr sz="4320"/>
            </a:lvl6pPr>
            <a:lvl7pPr marL="7406640" indent="0" algn="ctr">
              <a:buNone/>
              <a:defRPr sz="4320"/>
            </a:lvl7pPr>
            <a:lvl8pPr marL="8641080" indent="0" algn="ctr">
              <a:buNone/>
              <a:defRPr sz="4320"/>
            </a:lvl8pPr>
            <a:lvl9pPr marL="9875520" indent="0" algn="ctr">
              <a:buNone/>
              <a:defRPr sz="432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872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020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557230" y="1460500"/>
            <a:ext cx="7098030" cy="2324735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63140" y="1460500"/>
            <a:ext cx="20882610" cy="2324735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25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15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5995" y="6838954"/>
            <a:ext cx="28392120" cy="11410948"/>
          </a:xfrm>
        </p:spPr>
        <p:txBody>
          <a:bodyPr anchor="b"/>
          <a:lstStyle>
            <a:lvl1pPr>
              <a:defRPr sz="16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45995" y="18357854"/>
            <a:ext cx="28392120" cy="6000748"/>
          </a:xfrm>
        </p:spPr>
        <p:txBody>
          <a:bodyPr/>
          <a:lstStyle>
            <a:lvl1pPr marL="0" indent="0">
              <a:buNone/>
              <a:defRPr sz="6480">
                <a:solidFill>
                  <a:schemeClr val="tx1">
                    <a:tint val="75000"/>
                  </a:schemeClr>
                </a:solidFill>
              </a:defRPr>
            </a:lvl1pPr>
            <a:lvl2pPr marL="1234440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2pPr>
            <a:lvl3pPr marL="2468880" indent="0">
              <a:buNone/>
              <a:defRPr sz="4860">
                <a:solidFill>
                  <a:schemeClr val="tx1">
                    <a:tint val="75000"/>
                  </a:schemeClr>
                </a:solidFill>
              </a:defRPr>
            </a:lvl3pPr>
            <a:lvl4pPr marL="3703320" indent="0">
              <a:buNone/>
              <a:defRPr sz="4320">
                <a:solidFill>
                  <a:schemeClr val="tx1">
                    <a:tint val="75000"/>
                  </a:schemeClr>
                </a:solidFill>
              </a:defRPr>
            </a:lvl4pPr>
            <a:lvl5pPr marL="4937760" indent="0">
              <a:buNone/>
              <a:defRPr sz="4320">
                <a:solidFill>
                  <a:schemeClr val="tx1">
                    <a:tint val="75000"/>
                  </a:schemeClr>
                </a:solidFill>
              </a:defRPr>
            </a:lvl5pPr>
            <a:lvl6pPr marL="6172200" indent="0">
              <a:buNone/>
              <a:defRPr sz="4320">
                <a:solidFill>
                  <a:schemeClr val="tx1">
                    <a:tint val="75000"/>
                  </a:schemeClr>
                </a:solidFill>
              </a:defRPr>
            </a:lvl6pPr>
            <a:lvl7pPr marL="7406640" indent="0">
              <a:buNone/>
              <a:defRPr sz="4320">
                <a:solidFill>
                  <a:schemeClr val="tx1">
                    <a:tint val="75000"/>
                  </a:schemeClr>
                </a:solidFill>
              </a:defRPr>
            </a:lvl7pPr>
            <a:lvl8pPr marL="8641080" indent="0">
              <a:buNone/>
              <a:defRPr sz="4320">
                <a:solidFill>
                  <a:schemeClr val="tx1">
                    <a:tint val="75000"/>
                  </a:schemeClr>
                </a:solidFill>
              </a:defRPr>
            </a:lvl8pPr>
            <a:lvl9pPr marL="9875520" indent="0">
              <a:buNone/>
              <a:defRPr sz="43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561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63140" y="7302500"/>
            <a:ext cx="13990320" cy="1740535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664940" y="7302500"/>
            <a:ext cx="13990320" cy="1740535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102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428" y="1460502"/>
            <a:ext cx="28392120" cy="530225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7429" y="6724652"/>
            <a:ext cx="13926025" cy="3295648"/>
          </a:xfrm>
        </p:spPr>
        <p:txBody>
          <a:bodyPr anchor="b"/>
          <a:lstStyle>
            <a:lvl1pPr marL="0" indent="0">
              <a:buNone/>
              <a:defRPr sz="6480" b="1"/>
            </a:lvl1pPr>
            <a:lvl2pPr marL="1234440" indent="0">
              <a:buNone/>
              <a:defRPr sz="5400" b="1"/>
            </a:lvl2pPr>
            <a:lvl3pPr marL="2468880" indent="0">
              <a:buNone/>
              <a:defRPr sz="4860" b="1"/>
            </a:lvl3pPr>
            <a:lvl4pPr marL="3703320" indent="0">
              <a:buNone/>
              <a:defRPr sz="4320" b="1"/>
            </a:lvl4pPr>
            <a:lvl5pPr marL="4937760" indent="0">
              <a:buNone/>
              <a:defRPr sz="4320" b="1"/>
            </a:lvl5pPr>
            <a:lvl6pPr marL="6172200" indent="0">
              <a:buNone/>
              <a:defRPr sz="4320" b="1"/>
            </a:lvl6pPr>
            <a:lvl7pPr marL="7406640" indent="0">
              <a:buNone/>
              <a:defRPr sz="4320" b="1"/>
            </a:lvl7pPr>
            <a:lvl8pPr marL="8641080" indent="0">
              <a:buNone/>
              <a:defRPr sz="4320" b="1"/>
            </a:lvl8pPr>
            <a:lvl9pPr marL="9875520" indent="0">
              <a:buNone/>
              <a:defRPr sz="432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67429" y="10020300"/>
            <a:ext cx="13926025" cy="1473835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664940" y="6724652"/>
            <a:ext cx="13994608" cy="3295648"/>
          </a:xfrm>
        </p:spPr>
        <p:txBody>
          <a:bodyPr anchor="b"/>
          <a:lstStyle>
            <a:lvl1pPr marL="0" indent="0">
              <a:buNone/>
              <a:defRPr sz="6480" b="1"/>
            </a:lvl1pPr>
            <a:lvl2pPr marL="1234440" indent="0">
              <a:buNone/>
              <a:defRPr sz="5400" b="1"/>
            </a:lvl2pPr>
            <a:lvl3pPr marL="2468880" indent="0">
              <a:buNone/>
              <a:defRPr sz="4860" b="1"/>
            </a:lvl3pPr>
            <a:lvl4pPr marL="3703320" indent="0">
              <a:buNone/>
              <a:defRPr sz="4320" b="1"/>
            </a:lvl4pPr>
            <a:lvl5pPr marL="4937760" indent="0">
              <a:buNone/>
              <a:defRPr sz="4320" b="1"/>
            </a:lvl5pPr>
            <a:lvl6pPr marL="6172200" indent="0">
              <a:buNone/>
              <a:defRPr sz="4320" b="1"/>
            </a:lvl6pPr>
            <a:lvl7pPr marL="7406640" indent="0">
              <a:buNone/>
              <a:defRPr sz="4320" b="1"/>
            </a:lvl7pPr>
            <a:lvl8pPr marL="8641080" indent="0">
              <a:buNone/>
              <a:defRPr sz="4320" b="1"/>
            </a:lvl8pPr>
            <a:lvl9pPr marL="9875520" indent="0">
              <a:buNone/>
              <a:defRPr sz="432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664940" y="10020300"/>
            <a:ext cx="13994608" cy="1473835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82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4528457" cy="4049486"/>
          </a:xfrm>
          <a:prstGeom prst="rect">
            <a:avLst/>
          </a:prstGeom>
          <a:solidFill>
            <a:srgbClr val="90CB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174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541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429" y="1828800"/>
            <a:ext cx="10617040" cy="6400800"/>
          </a:xfrm>
        </p:spPr>
        <p:txBody>
          <a:bodyPr anchor="b"/>
          <a:lstStyle>
            <a:lvl1pPr>
              <a:defRPr sz="864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94608" y="3949702"/>
            <a:ext cx="16664940" cy="19494500"/>
          </a:xfrm>
        </p:spPr>
        <p:txBody>
          <a:bodyPr/>
          <a:lstStyle>
            <a:lvl1pPr>
              <a:defRPr sz="8640"/>
            </a:lvl1pPr>
            <a:lvl2pPr>
              <a:defRPr sz="7560"/>
            </a:lvl2pPr>
            <a:lvl3pPr>
              <a:defRPr sz="6480"/>
            </a:lvl3pPr>
            <a:lvl4pPr>
              <a:defRPr sz="5400"/>
            </a:lvl4pPr>
            <a:lvl5pPr>
              <a:defRPr sz="5400"/>
            </a:lvl5pPr>
            <a:lvl6pPr>
              <a:defRPr sz="5400"/>
            </a:lvl6pPr>
            <a:lvl7pPr>
              <a:defRPr sz="5400"/>
            </a:lvl7pPr>
            <a:lvl8pPr>
              <a:defRPr sz="5400"/>
            </a:lvl8pPr>
            <a:lvl9pPr>
              <a:defRPr sz="5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67429" y="8229600"/>
            <a:ext cx="10617040" cy="15246352"/>
          </a:xfrm>
        </p:spPr>
        <p:txBody>
          <a:bodyPr/>
          <a:lstStyle>
            <a:lvl1pPr marL="0" indent="0">
              <a:buNone/>
              <a:defRPr sz="4320"/>
            </a:lvl1pPr>
            <a:lvl2pPr marL="1234440" indent="0">
              <a:buNone/>
              <a:defRPr sz="3780"/>
            </a:lvl2pPr>
            <a:lvl3pPr marL="2468880" indent="0">
              <a:buNone/>
              <a:defRPr sz="3240"/>
            </a:lvl3pPr>
            <a:lvl4pPr marL="3703320" indent="0">
              <a:buNone/>
              <a:defRPr sz="2700"/>
            </a:lvl4pPr>
            <a:lvl5pPr marL="4937760" indent="0">
              <a:buNone/>
              <a:defRPr sz="2700"/>
            </a:lvl5pPr>
            <a:lvl6pPr marL="6172200" indent="0">
              <a:buNone/>
              <a:defRPr sz="2700"/>
            </a:lvl6pPr>
            <a:lvl7pPr marL="7406640" indent="0">
              <a:buNone/>
              <a:defRPr sz="2700"/>
            </a:lvl7pPr>
            <a:lvl8pPr marL="8641080" indent="0">
              <a:buNone/>
              <a:defRPr sz="2700"/>
            </a:lvl8pPr>
            <a:lvl9pPr marL="9875520" indent="0">
              <a:buNone/>
              <a:defRPr sz="27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1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429" y="1828800"/>
            <a:ext cx="10617040" cy="6400800"/>
          </a:xfrm>
        </p:spPr>
        <p:txBody>
          <a:bodyPr anchor="b"/>
          <a:lstStyle>
            <a:lvl1pPr>
              <a:defRPr sz="864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994608" y="3949702"/>
            <a:ext cx="16664940" cy="19494500"/>
          </a:xfrm>
        </p:spPr>
        <p:txBody>
          <a:bodyPr/>
          <a:lstStyle>
            <a:lvl1pPr marL="0" indent="0">
              <a:buNone/>
              <a:defRPr sz="8640"/>
            </a:lvl1pPr>
            <a:lvl2pPr marL="1234440" indent="0">
              <a:buNone/>
              <a:defRPr sz="7560"/>
            </a:lvl2pPr>
            <a:lvl3pPr marL="2468880" indent="0">
              <a:buNone/>
              <a:defRPr sz="6480"/>
            </a:lvl3pPr>
            <a:lvl4pPr marL="3703320" indent="0">
              <a:buNone/>
              <a:defRPr sz="5400"/>
            </a:lvl4pPr>
            <a:lvl5pPr marL="4937760" indent="0">
              <a:buNone/>
              <a:defRPr sz="5400"/>
            </a:lvl5pPr>
            <a:lvl6pPr marL="6172200" indent="0">
              <a:buNone/>
              <a:defRPr sz="5400"/>
            </a:lvl6pPr>
            <a:lvl7pPr marL="7406640" indent="0">
              <a:buNone/>
              <a:defRPr sz="5400"/>
            </a:lvl7pPr>
            <a:lvl8pPr marL="8641080" indent="0">
              <a:buNone/>
              <a:defRPr sz="5400"/>
            </a:lvl8pPr>
            <a:lvl9pPr marL="9875520" indent="0">
              <a:buNone/>
              <a:defRPr sz="5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67429" y="8229600"/>
            <a:ext cx="10617040" cy="15246352"/>
          </a:xfrm>
        </p:spPr>
        <p:txBody>
          <a:bodyPr/>
          <a:lstStyle>
            <a:lvl1pPr marL="0" indent="0">
              <a:buNone/>
              <a:defRPr sz="4320"/>
            </a:lvl1pPr>
            <a:lvl2pPr marL="1234440" indent="0">
              <a:buNone/>
              <a:defRPr sz="3780"/>
            </a:lvl2pPr>
            <a:lvl3pPr marL="2468880" indent="0">
              <a:buNone/>
              <a:defRPr sz="3240"/>
            </a:lvl3pPr>
            <a:lvl4pPr marL="3703320" indent="0">
              <a:buNone/>
              <a:defRPr sz="2700"/>
            </a:lvl4pPr>
            <a:lvl5pPr marL="4937760" indent="0">
              <a:buNone/>
              <a:defRPr sz="2700"/>
            </a:lvl5pPr>
            <a:lvl6pPr marL="6172200" indent="0">
              <a:buNone/>
              <a:defRPr sz="2700"/>
            </a:lvl6pPr>
            <a:lvl7pPr marL="7406640" indent="0">
              <a:buNone/>
              <a:defRPr sz="2700"/>
            </a:lvl7pPr>
            <a:lvl8pPr marL="8641080" indent="0">
              <a:buNone/>
              <a:defRPr sz="2700"/>
            </a:lvl8pPr>
            <a:lvl9pPr marL="9875520" indent="0">
              <a:buNone/>
              <a:defRPr sz="27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691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63140" y="1460502"/>
            <a:ext cx="28392120" cy="53022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3140" y="7302500"/>
            <a:ext cx="28392120" cy="17405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63140" y="25425402"/>
            <a:ext cx="7406640" cy="14605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04220" y="25425402"/>
            <a:ext cx="11109960" cy="14605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248620" y="25425402"/>
            <a:ext cx="7406640" cy="14605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754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2468880" rtl="0" eaLnBrk="1" latinLnBrk="0" hangingPunct="1">
        <a:lnSpc>
          <a:spcPct val="90000"/>
        </a:lnSpc>
        <a:spcBef>
          <a:spcPct val="0"/>
        </a:spcBef>
        <a:buNone/>
        <a:defRPr sz="118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17220" indent="-617220" algn="l" defTabSz="2468880" rtl="0" eaLnBrk="1" latinLnBrk="0" hangingPunct="1">
        <a:lnSpc>
          <a:spcPct val="90000"/>
        </a:lnSpc>
        <a:spcBef>
          <a:spcPts val="27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1pPr>
      <a:lvl2pPr marL="1851660" indent="-617220" algn="l" defTabSz="2468880" rtl="0" eaLnBrk="1" latinLnBrk="0" hangingPunct="1">
        <a:lnSpc>
          <a:spcPct val="90000"/>
        </a:lnSpc>
        <a:spcBef>
          <a:spcPts val="135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2pPr>
      <a:lvl3pPr marL="3086100" indent="-617220" algn="l" defTabSz="2468880" rtl="0" eaLnBrk="1" latinLnBrk="0" hangingPunct="1">
        <a:lnSpc>
          <a:spcPct val="90000"/>
        </a:lnSpc>
        <a:spcBef>
          <a:spcPts val="135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3pPr>
      <a:lvl4pPr marL="4320540" indent="-617220" algn="l" defTabSz="2468880" rtl="0" eaLnBrk="1" latinLnBrk="0" hangingPunct="1">
        <a:lnSpc>
          <a:spcPct val="90000"/>
        </a:lnSpc>
        <a:spcBef>
          <a:spcPts val="1350"/>
        </a:spcBef>
        <a:buFont typeface="Arial" panose="020B0604020202020204" pitchFamily="34" charset="0"/>
        <a:buChar char="•"/>
        <a:defRPr sz="4860" kern="1200">
          <a:solidFill>
            <a:schemeClr val="tx1"/>
          </a:solidFill>
          <a:latin typeface="+mn-lt"/>
          <a:ea typeface="+mn-ea"/>
          <a:cs typeface="+mn-cs"/>
        </a:defRPr>
      </a:lvl4pPr>
      <a:lvl5pPr marL="5554980" indent="-617220" algn="l" defTabSz="2468880" rtl="0" eaLnBrk="1" latinLnBrk="0" hangingPunct="1">
        <a:lnSpc>
          <a:spcPct val="90000"/>
        </a:lnSpc>
        <a:spcBef>
          <a:spcPts val="1350"/>
        </a:spcBef>
        <a:buFont typeface="Arial" panose="020B0604020202020204" pitchFamily="34" charset="0"/>
        <a:buChar char="•"/>
        <a:defRPr sz="4860" kern="1200">
          <a:solidFill>
            <a:schemeClr val="tx1"/>
          </a:solidFill>
          <a:latin typeface="+mn-lt"/>
          <a:ea typeface="+mn-ea"/>
          <a:cs typeface="+mn-cs"/>
        </a:defRPr>
      </a:lvl5pPr>
      <a:lvl6pPr marL="6789420" indent="-617220" algn="l" defTabSz="2468880" rtl="0" eaLnBrk="1" latinLnBrk="0" hangingPunct="1">
        <a:lnSpc>
          <a:spcPct val="90000"/>
        </a:lnSpc>
        <a:spcBef>
          <a:spcPts val="1350"/>
        </a:spcBef>
        <a:buFont typeface="Arial" panose="020B0604020202020204" pitchFamily="34" charset="0"/>
        <a:buChar char="•"/>
        <a:defRPr sz="4860" kern="1200">
          <a:solidFill>
            <a:schemeClr val="tx1"/>
          </a:solidFill>
          <a:latin typeface="+mn-lt"/>
          <a:ea typeface="+mn-ea"/>
          <a:cs typeface="+mn-cs"/>
        </a:defRPr>
      </a:lvl6pPr>
      <a:lvl7pPr marL="8023860" indent="-617220" algn="l" defTabSz="2468880" rtl="0" eaLnBrk="1" latinLnBrk="0" hangingPunct="1">
        <a:lnSpc>
          <a:spcPct val="90000"/>
        </a:lnSpc>
        <a:spcBef>
          <a:spcPts val="1350"/>
        </a:spcBef>
        <a:buFont typeface="Arial" panose="020B0604020202020204" pitchFamily="34" charset="0"/>
        <a:buChar char="•"/>
        <a:defRPr sz="4860" kern="1200">
          <a:solidFill>
            <a:schemeClr val="tx1"/>
          </a:solidFill>
          <a:latin typeface="+mn-lt"/>
          <a:ea typeface="+mn-ea"/>
          <a:cs typeface="+mn-cs"/>
        </a:defRPr>
      </a:lvl7pPr>
      <a:lvl8pPr marL="9258300" indent="-617220" algn="l" defTabSz="2468880" rtl="0" eaLnBrk="1" latinLnBrk="0" hangingPunct="1">
        <a:lnSpc>
          <a:spcPct val="90000"/>
        </a:lnSpc>
        <a:spcBef>
          <a:spcPts val="1350"/>
        </a:spcBef>
        <a:buFont typeface="Arial" panose="020B0604020202020204" pitchFamily="34" charset="0"/>
        <a:buChar char="•"/>
        <a:defRPr sz="4860" kern="1200">
          <a:solidFill>
            <a:schemeClr val="tx1"/>
          </a:solidFill>
          <a:latin typeface="+mn-lt"/>
          <a:ea typeface="+mn-ea"/>
          <a:cs typeface="+mn-cs"/>
        </a:defRPr>
      </a:lvl8pPr>
      <a:lvl9pPr marL="10492740" indent="-617220" algn="l" defTabSz="2468880" rtl="0" eaLnBrk="1" latinLnBrk="0" hangingPunct="1">
        <a:lnSpc>
          <a:spcPct val="90000"/>
        </a:lnSpc>
        <a:spcBef>
          <a:spcPts val="1350"/>
        </a:spcBef>
        <a:buFont typeface="Arial" panose="020B0604020202020204" pitchFamily="34" charset="0"/>
        <a:buChar char="•"/>
        <a:defRPr sz="48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468880" rtl="0" eaLnBrk="1" latinLnBrk="0" hangingPunct="1">
        <a:defRPr sz="4860" kern="1200">
          <a:solidFill>
            <a:schemeClr val="tx1"/>
          </a:solidFill>
          <a:latin typeface="+mn-lt"/>
          <a:ea typeface="+mn-ea"/>
          <a:cs typeface="+mn-cs"/>
        </a:defRPr>
      </a:lvl1pPr>
      <a:lvl2pPr marL="1234440" algn="l" defTabSz="2468880" rtl="0" eaLnBrk="1" latinLnBrk="0" hangingPunct="1">
        <a:defRPr sz="4860" kern="1200">
          <a:solidFill>
            <a:schemeClr val="tx1"/>
          </a:solidFill>
          <a:latin typeface="+mn-lt"/>
          <a:ea typeface="+mn-ea"/>
          <a:cs typeface="+mn-cs"/>
        </a:defRPr>
      </a:lvl2pPr>
      <a:lvl3pPr marL="2468880" algn="l" defTabSz="2468880" rtl="0" eaLnBrk="1" latinLnBrk="0" hangingPunct="1">
        <a:defRPr sz="4860" kern="1200">
          <a:solidFill>
            <a:schemeClr val="tx1"/>
          </a:solidFill>
          <a:latin typeface="+mn-lt"/>
          <a:ea typeface="+mn-ea"/>
          <a:cs typeface="+mn-cs"/>
        </a:defRPr>
      </a:lvl3pPr>
      <a:lvl4pPr marL="3703320" algn="l" defTabSz="2468880" rtl="0" eaLnBrk="1" latinLnBrk="0" hangingPunct="1">
        <a:defRPr sz="4860" kern="1200">
          <a:solidFill>
            <a:schemeClr val="tx1"/>
          </a:solidFill>
          <a:latin typeface="+mn-lt"/>
          <a:ea typeface="+mn-ea"/>
          <a:cs typeface="+mn-cs"/>
        </a:defRPr>
      </a:lvl4pPr>
      <a:lvl5pPr marL="4937760" algn="l" defTabSz="2468880" rtl="0" eaLnBrk="1" latinLnBrk="0" hangingPunct="1">
        <a:defRPr sz="4860" kern="1200">
          <a:solidFill>
            <a:schemeClr val="tx1"/>
          </a:solidFill>
          <a:latin typeface="+mn-lt"/>
          <a:ea typeface="+mn-ea"/>
          <a:cs typeface="+mn-cs"/>
        </a:defRPr>
      </a:lvl5pPr>
      <a:lvl6pPr marL="6172200" algn="l" defTabSz="2468880" rtl="0" eaLnBrk="1" latinLnBrk="0" hangingPunct="1">
        <a:defRPr sz="4860" kern="1200">
          <a:solidFill>
            <a:schemeClr val="tx1"/>
          </a:solidFill>
          <a:latin typeface="+mn-lt"/>
          <a:ea typeface="+mn-ea"/>
          <a:cs typeface="+mn-cs"/>
        </a:defRPr>
      </a:lvl6pPr>
      <a:lvl7pPr marL="7406640" algn="l" defTabSz="2468880" rtl="0" eaLnBrk="1" latinLnBrk="0" hangingPunct="1">
        <a:defRPr sz="4860" kern="1200">
          <a:solidFill>
            <a:schemeClr val="tx1"/>
          </a:solidFill>
          <a:latin typeface="+mn-lt"/>
          <a:ea typeface="+mn-ea"/>
          <a:cs typeface="+mn-cs"/>
        </a:defRPr>
      </a:lvl7pPr>
      <a:lvl8pPr marL="8641080" algn="l" defTabSz="2468880" rtl="0" eaLnBrk="1" latinLnBrk="0" hangingPunct="1">
        <a:defRPr sz="4860" kern="1200">
          <a:solidFill>
            <a:schemeClr val="tx1"/>
          </a:solidFill>
          <a:latin typeface="+mn-lt"/>
          <a:ea typeface="+mn-ea"/>
          <a:cs typeface="+mn-cs"/>
        </a:defRPr>
      </a:lvl8pPr>
      <a:lvl9pPr marL="9875520" algn="l" defTabSz="2468880" rtl="0" eaLnBrk="1" latinLnBrk="0" hangingPunct="1">
        <a:defRPr sz="48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3.png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6" Type="http://schemas.openxmlformats.org/officeDocument/2006/relationships/hyperlink" Target="mailto:Courtney@pamdudleycenter.org" TargetMode="External"/><Relationship Id="rId5" Type="http://schemas.openxmlformats.org/officeDocument/2006/relationships/image" Target="../media/image2.jpeg"/><Relationship Id="rId10" Type="http://schemas.openxmlformats.org/officeDocument/2006/relationships/image" Target="../media/image6.png"/><Relationship Id="rId4" Type="http://schemas.openxmlformats.org/officeDocument/2006/relationships/image" Target="../media/image1.png"/><Relationship Id="rId9" Type="http://schemas.openxmlformats.org/officeDocument/2006/relationships/image" Target="../media/image5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149421"/>
            <a:ext cx="32918400" cy="4858227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832" y="515103"/>
            <a:ext cx="31608803" cy="2215991"/>
          </a:xfrm>
        </p:spPr>
        <p:txBody>
          <a:bodyPr>
            <a:normAutofit/>
          </a:bodyPr>
          <a:lstStyle/>
          <a:p>
            <a:pPr algn="ctr"/>
            <a:r>
              <a:rPr lang="en-US" sz="7500" dirty="0">
                <a:latin typeface="Arial Rounded MT Bold" panose="020F0704030504030204" pitchFamily="34" charset="0"/>
                <a:ea typeface="Malgun Gothic" panose="020B0503020000020004" pitchFamily="34" charset="-127"/>
              </a:rPr>
              <a:t>Washington County Handicapped Services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19832" y="6043661"/>
            <a:ext cx="8109526" cy="263478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lIns="274320" rIns="274320" rtlCol="0" anchor="t" anchorCtr="0">
            <a:noAutofit/>
          </a:bodyPr>
          <a:lstStyle/>
          <a:p>
            <a:pPr algn="ctr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WCHS offers ISL, Day Hab. and Transportation Services to the Washington County Area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flipH="1">
            <a:off x="519832" y="4697247"/>
            <a:ext cx="8109526" cy="1085156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sz="5400" spc="187" dirty="0">
                <a:solidFill>
                  <a:srgbClr val="FFFFFF"/>
                </a:solidFill>
                <a:latin typeface="Arial Rounded MT Bold" panose="020F070403050403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Agency Background</a:t>
            </a:r>
          </a:p>
        </p:txBody>
      </p:sp>
      <p:sp>
        <p:nvSpPr>
          <p:cNvPr id="32" name="TextBox 31"/>
          <p:cNvSpPr txBox="1"/>
          <p:nvPr/>
        </p:nvSpPr>
        <p:spPr>
          <a:xfrm flipH="1">
            <a:off x="9527161" y="5955056"/>
            <a:ext cx="14791438" cy="148997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pPr marL="342077" marR="1557544" algn="ctr" defTabSz="1497239">
              <a:lnSpc>
                <a:spcPts val="5403"/>
              </a:lnSpc>
              <a:spcBef>
                <a:spcPts val="8"/>
              </a:spcBef>
            </a:pPr>
            <a:endParaRPr lang="en-US" sz="6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flipH="1">
            <a:off x="8969885" y="4698418"/>
            <a:ext cx="14823423" cy="106962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sz="5400" spc="187" dirty="0">
                <a:solidFill>
                  <a:srgbClr val="FFFFFF"/>
                </a:solidFill>
                <a:latin typeface="Arial Rounded MT Bold" panose="020F070403050403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Data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4223772" y="6034801"/>
            <a:ext cx="8122226" cy="92263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lIns="274320" rIns="274320" rtlCol="0" anchor="t" anchorCtr="0">
            <a:noAutofit/>
          </a:bodyPr>
          <a:lstStyle/>
          <a:p>
            <a:pPr marL="571500" indent="-571500" algn="ctr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WCHS noticed a significant decrease in call outs after the first quarter of implementing. </a:t>
            </a:r>
          </a:p>
          <a:p>
            <a:pPr marL="571500" indent="-571500" algn="ctr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There continued to be a consistent downward trend in the total number of call outs each month</a:t>
            </a:r>
          </a:p>
        </p:txBody>
      </p:sp>
      <p:sp>
        <p:nvSpPr>
          <p:cNvPr id="28" name="TextBox 27"/>
          <p:cNvSpPr txBox="1"/>
          <p:nvPr/>
        </p:nvSpPr>
        <p:spPr>
          <a:xfrm flipH="1">
            <a:off x="24223772" y="4682895"/>
            <a:ext cx="8122227" cy="109546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sz="5400" spc="187" dirty="0">
                <a:solidFill>
                  <a:srgbClr val="FFFFFF"/>
                </a:solidFill>
                <a:latin typeface="Arial Rounded MT Bold" panose="020F070403050403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Outcomes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72401" y="19535846"/>
            <a:ext cx="8109526" cy="7385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lIns="274320" rIns="274320" rtlCol="0" anchor="t" anchorCtr="0">
            <a:noAutofit/>
          </a:bodyPr>
          <a:lstStyle/>
          <a:p>
            <a:pPr algn="ctr">
              <a:spcAft>
                <a:spcPts val="1200"/>
              </a:spcAft>
            </a:pPr>
            <a:r>
              <a:rPr lang="en-US" sz="4000" dirty="0"/>
              <a:t>In 2020, WCHS decided to tie call outs into our reinforcement system. Each quarter, all staff with zero call outs were awarded Heart </a:t>
            </a:r>
            <a:r>
              <a:rPr lang="en-US" sz="4000" dirty="0" err="1"/>
              <a:t>Bucks.</a:t>
            </a:r>
            <a:r>
              <a:rPr lang="en-US" sz="4000" dirty="0"/>
              <a:t> Every six months, all staff with zero call outs were entered into a drawing for a paid day off. </a:t>
            </a:r>
          </a:p>
          <a:p>
            <a:pPr algn="ctr">
              <a:spcAft>
                <a:spcPts val="1200"/>
              </a:spcAft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 flipH="1">
            <a:off x="519832" y="18204963"/>
            <a:ext cx="8109526" cy="1069626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sz="5400" spc="187" dirty="0">
                <a:solidFill>
                  <a:srgbClr val="FFFFFF"/>
                </a:solidFill>
                <a:latin typeface="Arial Rounded MT Bold" panose="020F070403050403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Present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4256109" y="15695068"/>
            <a:ext cx="8089890" cy="11225778"/>
            <a:chOff x="23827327" y="20597460"/>
            <a:chExt cx="8033260" cy="11320682"/>
          </a:xfrm>
          <a:solidFill>
            <a:schemeClr val="tx2"/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35" name="TextBox 34"/>
            <p:cNvSpPr txBox="1"/>
            <p:nvPr/>
          </p:nvSpPr>
          <p:spPr>
            <a:xfrm>
              <a:off x="23827328" y="22051521"/>
              <a:ext cx="8033259" cy="9866621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lIns="274320" rIns="274320" rtlCol="0" anchor="t" anchorCtr="0">
              <a:noAutofit/>
            </a:bodyPr>
            <a:lstStyle/>
            <a:p>
              <a:pPr marL="685800" marR="1557544" indent="-685800" algn="ctr" defTabSz="1497239"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en-US" sz="5000" i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Continue to tie agency call outs to the Heart Buck reinforcement system </a:t>
              </a:r>
            </a:p>
            <a:p>
              <a:pPr marL="685800" marR="1557544" indent="-685800" algn="ctr" defTabSz="1497239"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en-US" sz="5000" i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Provide more consistent opportunities for staff to spend their earned Heart Bucks.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 flipH="1">
              <a:off x="23827327" y="20597460"/>
              <a:ext cx="8033260" cy="1195449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 anchor="ctr" anchorCtr="1">
              <a:noAutofit/>
            </a:bodyPr>
            <a:lstStyle/>
            <a:p>
              <a:pPr algn="ctr"/>
              <a:r>
                <a:rPr lang="en-US" sz="5400" spc="187" dirty="0">
                  <a:solidFill>
                    <a:srgbClr val="FFFFFF"/>
                  </a:solidFill>
                  <a:latin typeface="Arial Rounded MT Bold" panose="020F0704030504030204" pitchFamily="34" charset="0"/>
                  <a:ea typeface="Malgun Gothic" panose="020B0503020000020004" pitchFamily="34" charset="-127"/>
                  <a:cs typeface="Arial" panose="020B0604020202020204" pitchFamily="34" charset="0"/>
                </a:rPr>
                <a:t>Future</a:t>
              </a: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519832" y="10336790"/>
            <a:ext cx="8109526" cy="760691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lIns="274320" rIns="274320" rtlCol="0" anchor="t" anchorCtr="0">
            <a:noAutofit/>
          </a:bodyPr>
          <a:lstStyle/>
          <a:p>
            <a:pPr lvl="0" algn="ctr" defTabSz="914400">
              <a:spcAft>
                <a:spcPts val="1200"/>
              </a:spcAft>
              <a:defRPr/>
            </a:pPr>
            <a:r>
              <a:rPr lang="en-US" sz="38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Before connecting call outs into the reinforcement system, WCHS had implemented no call out weekends during holidays tied to a stipend. If staff did not call out during that no call out weekend time period, they earned the stipend. This worked, however, there is not a holiday every month. This made the reinforcement not consistent enough to reduce the total yearly call outs </a:t>
            </a:r>
          </a:p>
        </p:txBody>
      </p:sp>
      <p:sp>
        <p:nvSpPr>
          <p:cNvPr id="45" name="TextBox 44"/>
          <p:cNvSpPr txBox="1"/>
          <p:nvPr/>
        </p:nvSpPr>
        <p:spPr>
          <a:xfrm flipH="1">
            <a:off x="519832" y="8972804"/>
            <a:ext cx="8109526" cy="1069627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sz="5400" spc="187" dirty="0">
                <a:solidFill>
                  <a:srgbClr val="FFFFFF"/>
                </a:solidFill>
                <a:latin typeface="Arial Rounded MT Bold" panose="020F070403050403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Past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9001871" y="22195740"/>
            <a:ext cx="14791437" cy="472510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lIns="274320" rIns="274320" rtlCol="0" anchor="t" anchorCtr="0">
            <a:noAutofit/>
          </a:bodyPr>
          <a:lstStyle/>
          <a:p>
            <a:pPr>
              <a:spcAft>
                <a:spcPts val="1200"/>
              </a:spcAft>
            </a:pPr>
            <a:r>
              <a:rPr lang="en-US" sz="5000" dirty="0">
                <a:latin typeface="Franklin Gothic Book" panose="020B0503020102020204" pitchFamily="34" charset="0"/>
              </a:rPr>
              <a:t>Honored</a:t>
            </a:r>
          </a:p>
          <a:p>
            <a:pPr>
              <a:spcAft>
                <a:spcPts val="1200"/>
              </a:spcAft>
            </a:pPr>
            <a:r>
              <a:rPr lang="en-US" sz="5000" dirty="0">
                <a:latin typeface="Franklin Gothic Book" panose="020B0503020102020204" pitchFamily="34" charset="0"/>
              </a:rPr>
              <a:t>Empowered</a:t>
            </a:r>
          </a:p>
          <a:p>
            <a:pPr>
              <a:spcAft>
                <a:spcPts val="1200"/>
              </a:spcAft>
            </a:pPr>
            <a:r>
              <a:rPr lang="en-US" sz="5000" dirty="0">
                <a:latin typeface="Franklin Gothic Book" panose="020B0503020102020204" pitchFamily="34" charset="0"/>
              </a:rPr>
              <a:t>Accountable</a:t>
            </a:r>
          </a:p>
          <a:p>
            <a:pPr>
              <a:spcAft>
                <a:spcPts val="1200"/>
              </a:spcAft>
            </a:pPr>
            <a:r>
              <a:rPr lang="en-US" sz="5000" dirty="0">
                <a:latin typeface="Franklin Gothic Book" panose="020B0503020102020204" pitchFamily="34" charset="0"/>
              </a:rPr>
              <a:t>Respected </a:t>
            </a:r>
          </a:p>
          <a:p>
            <a:pPr>
              <a:spcAft>
                <a:spcPts val="1200"/>
              </a:spcAft>
            </a:pPr>
            <a:r>
              <a:rPr lang="en-US" sz="5000" dirty="0">
                <a:latin typeface="Franklin Gothic Book" panose="020B0503020102020204" pitchFamily="34" charset="0"/>
              </a:rPr>
              <a:t>Team Player</a:t>
            </a:r>
          </a:p>
        </p:txBody>
      </p:sp>
      <p:sp>
        <p:nvSpPr>
          <p:cNvPr id="48" name="TextBox 47"/>
          <p:cNvSpPr txBox="1"/>
          <p:nvPr/>
        </p:nvSpPr>
        <p:spPr>
          <a:xfrm flipH="1">
            <a:off x="9001871" y="21098961"/>
            <a:ext cx="14791437" cy="1069626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sz="5400" spc="187" dirty="0">
                <a:solidFill>
                  <a:srgbClr val="FFFFFF"/>
                </a:solidFill>
                <a:latin typeface="Arial Rounded MT Bold" panose="020F070403050403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Agency </a:t>
            </a:r>
            <a:r>
              <a:rPr lang="en-US" sz="5400" spc="187">
                <a:solidFill>
                  <a:srgbClr val="FFFFFF"/>
                </a:solidFill>
                <a:latin typeface="Arial Rounded MT Bold" panose="020F070403050403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Core Values</a:t>
            </a:r>
            <a:endParaRPr lang="en-US" sz="5400" spc="187" dirty="0">
              <a:solidFill>
                <a:srgbClr val="FFFFFF"/>
              </a:solidFill>
              <a:latin typeface="Arial Rounded MT Bold" panose="020F070403050403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86336" y="2010836"/>
            <a:ext cx="1727579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Arial Rounded MT Bold" panose="020F0704030504030204" pitchFamily="34" charset="0"/>
              </a:rPr>
              <a:t>Contact Information:</a:t>
            </a:r>
          </a:p>
          <a:p>
            <a:pPr algn="ctr"/>
            <a:r>
              <a:rPr lang="en-US" sz="4000" dirty="0">
                <a:latin typeface="Arial Rounded MT Bold" panose="020F0704030504030204" pitchFamily="34" charset="0"/>
              </a:rPr>
              <a:t>Tiered Support Coordinator, Courtney Dickerson:</a:t>
            </a:r>
          </a:p>
          <a:p>
            <a:pPr algn="ctr"/>
            <a:r>
              <a:rPr lang="en-US" sz="4000" dirty="0">
                <a:latin typeface="Arial Rounded MT Bold" panose="020F0704030504030204" pitchFamily="34" charset="0"/>
              </a:rPr>
              <a:t>573-438-2864</a:t>
            </a:r>
          </a:p>
          <a:p>
            <a:pPr algn="ctr"/>
            <a:r>
              <a:rPr lang="en-US" sz="4000" dirty="0">
                <a:latin typeface="Arial Rounded MT Bold" panose="020F0704030504030204" pitchFamily="34" charset="0"/>
              </a:rPr>
              <a:t> </a:t>
            </a:r>
            <a:r>
              <a:rPr lang="en-US" sz="4000" dirty="0">
                <a:latin typeface="Arial Rounded MT Bold" panose="020F0704030504030204" pitchFamily="34" charset="0"/>
                <a:hlinkClick r:id="rId6"/>
              </a:rPr>
              <a:t>Courtney@pamdudleycenter.org</a:t>
            </a:r>
            <a:endParaRPr lang="en-US" sz="4000" dirty="0">
              <a:latin typeface="Arial Rounded MT Bold" panose="020F0704030504030204" pitchFamily="34" charset="0"/>
            </a:endParaRPr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0E72165A-5A45-471F-AB67-6F5FC015E7E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8442" y="22683955"/>
            <a:ext cx="3648584" cy="36485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2878CE3-09F8-409F-8922-BED6BEDDDD7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29802" y="7361053"/>
            <a:ext cx="13703690" cy="895408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1E839EB-1679-4D0E-B390-77AA6A6E4FF7}"/>
              </a:ext>
            </a:extLst>
          </p:cNvPr>
          <p:cNvSpPr txBox="1"/>
          <p:nvPr/>
        </p:nvSpPr>
        <p:spPr>
          <a:xfrm>
            <a:off x="11778485" y="16619913"/>
            <a:ext cx="938106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/>
              <a:t>Take notice of the downward trend in total call outs starting after the first quarter, once heart bucks were given out for zero call outs</a:t>
            </a:r>
          </a:p>
        </p:txBody>
      </p:sp>
      <p:pic>
        <p:nvPicPr>
          <p:cNvPr id="10" name="Picture 9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991E052D-6F32-4983-9D53-F98A5B11C9B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36" t="42815" r="24358" b="26821"/>
          <a:stretch/>
        </p:blipFill>
        <p:spPr>
          <a:xfrm>
            <a:off x="1081871" y="24015697"/>
            <a:ext cx="6604466" cy="2687111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2CADC1E-AD51-45EC-A155-6755DE5703B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300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44880" y="2691689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764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Poster Template">
      <a:dk1>
        <a:sysClr val="windowText" lastClr="000000"/>
      </a:dk1>
      <a:lt1>
        <a:srgbClr val="DADFE0"/>
      </a:lt1>
      <a:dk2>
        <a:srgbClr val="CFC7D0"/>
      </a:dk2>
      <a:lt2>
        <a:srgbClr val="D5D4DB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324A8E1BA9F8748B04D61026E015E75" ma:contentTypeVersion="4" ma:contentTypeDescription="Create a new document." ma:contentTypeScope="" ma:versionID="01b5f42df673d579316dbea525621913">
  <xsd:schema xmlns:xsd="http://www.w3.org/2001/XMLSchema" xmlns:xs="http://www.w3.org/2001/XMLSchema" xmlns:p="http://schemas.microsoft.com/office/2006/metadata/properties" xmlns:ns2="http://schemas.microsoft.com/sharepoint/v4" targetNamespace="http://schemas.microsoft.com/office/2006/metadata/properties" ma:root="true" ma:fieldsID="23c11eee0d542004c4a7d729835418c6" ns2:_=""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8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A96D646-FE3A-4434-8C3F-BEB1A84CC619}">
  <ds:schemaRefs>
    <ds:schemaRef ds:uri="http://purl.org/dc/elements/1.1/"/>
    <ds:schemaRef ds:uri="http://schemas.microsoft.com/office/2006/metadata/properties"/>
    <ds:schemaRef ds:uri="http://schemas.microsoft.com/sharepoint/v4"/>
    <ds:schemaRef ds:uri="http://purl.org/dc/terms/"/>
    <ds:schemaRef ds:uri="8b06a407-9452-4f67-bfa8-9851b1d68133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D8505A6-FB03-4037-867C-32E6E57B523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D62F9AE-3448-4437-B86E-825E064F0BAA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6485</TotalTime>
  <Words>250</Words>
  <Application>Microsoft Office PowerPoint</Application>
  <PresentationFormat>Custom</PresentationFormat>
  <Paragraphs>25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Malgun Gothic</vt:lpstr>
      <vt:lpstr>Arial</vt:lpstr>
      <vt:lpstr>Arial Rounded MT Bold</vt:lpstr>
      <vt:lpstr>Calibri</vt:lpstr>
      <vt:lpstr>Calibri Light</vt:lpstr>
      <vt:lpstr>Franklin Gothic Book</vt:lpstr>
      <vt:lpstr>Office Theme</vt:lpstr>
      <vt:lpstr>Washington County Handicapped Services</vt:lpstr>
    </vt:vector>
  </TitlesOfParts>
  <Company>State of Missouri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Wilson, Crystal (FSD)</dc:creator>
  <cp:lastModifiedBy>Vuckovich, Heather</cp:lastModifiedBy>
  <cp:revision>102</cp:revision>
  <dcterms:created xsi:type="dcterms:W3CDTF">2019-09-30T15:56:51Z</dcterms:created>
  <dcterms:modified xsi:type="dcterms:W3CDTF">2021-03-15T19:34:16Z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0x0101000324A8E1BA9F8748B04D61026E015E75</vt:lpwstr>
  </property>
</Properties>
</file>