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sldIdLst>
    <p:sldId id="263" r:id="rId5"/>
  </p:sldIdLst>
  <p:sldSz cx="32918400" cy="27432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0">
          <p15:clr>
            <a:srgbClr val="A4A3A4"/>
          </p15:clr>
        </p15:guide>
        <p15:guide id="2" pos="10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00"/>
    <a:srgbClr val="90CB90"/>
    <a:srgbClr val="D1E3F1"/>
    <a:srgbClr val="2E3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6374" autoAdjust="0"/>
  </p:normalViewPr>
  <p:slideViewPr>
    <p:cSldViewPr snapToGrid="0">
      <p:cViewPr varScale="1">
        <p:scale>
          <a:sx n="17" d="100"/>
          <a:sy n="17" d="100"/>
        </p:scale>
        <p:origin x="1488" y="126"/>
      </p:cViewPr>
      <p:guideLst>
        <p:guide orient="horz" pos="8640"/>
        <p:guide pos="1036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4489452"/>
            <a:ext cx="24688800" cy="9550400"/>
          </a:xfrm>
        </p:spPr>
        <p:txBody>
          <a:bodyPr anchor="b"/>
          <a:lstStyle>
            <a:lvl1pPr algn="ctr">
              <a:defRPr sz="1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4408152"/>
            <a:ext cx="24688800" cy="6623048"/>
          </a:xfrm>
        </p:spPr>
        <p:txBody>
          <a:bodyPr/>
          <a:lstStyle>
            <a:lvl1pPr marL="0" indent="0" algn="ctr">
              <a:buNone/>
              <a:defRPr sz="6480"/>
            </a:lvl1pPr>
            <a:lvl2pPr marL="1234440" indent="0" algn="ctr">
              <a:buNone/>
              <a:defRPr sz="5400"/>
            </a:lvl2pPr>
            <a:lvl3pPr marL="2468880" indent="0" algn="ctr">
              <a:buNone/>
              <a:defRPr sz="4860"/>
            </a:lvl3pPr>
            <a:lvl4pPr marL="3703320" indent="0" algn="ctr">
              <a:buNone/>
              <a:defRPr sz="4320"/>
            </a:lvl4pPr>
            <a:lvl5pPr marL="4937760" indent="0" algn="ctr">
              <a:buNone/>
              <a:defRPr sz="4320"/>
            </a:lvl5pPr>
            <a:lvl6pPr marL="6172200" indent="0" algn="ctr">
              <a:buNone/>
              <a:defRPr sz="4320"/>
            </a:lvl6pPr>
            <a:lvl7pPr marL="7406640" indent="0" algn="ctr">
              <a:buNone/>
              <a:defRPr sz="4320"/>
            </a:lvl7pPr>
            <a:lvl8pPr marL="8641080" indent="0" algn="ctr">
              <a:buNone/>
              <a:defRPr sz="4320"/>
            </a:lvl8pPr>
            <a:lvl9pPr marL="9875520" indent="0" algn="ctr">
              <a:buNone/>
              <a:defRPr sz="43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7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2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0" y="1460500"/>
            <a:ext cx="7098030" cy="232473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0" y="1460500"/>
            <a:ext cx="20882610" cy="2324735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5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5" y="6838954"/>
            <a:ext cx="28392120" cy="11410948"/>
          </a:xfrm>
        </p:spPr>
        <p:txBody>
          <a:bodyPr anchor="b"/>
          <a:lstStyle>
            <a:lvl1pPr>
              <a:defRPr sz="1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5" y="18357854"/>
            <a:ext cx="28392120" cy="6000748"/>
          </a:xfrm>
        </p:spPr>
        <p:txBody>
          <a:bodyPr/>
          <a:lstStyle>
            <a:lvl1pPr marL="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1pPr>
            <a:lvl2pPr marL="123444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2pPr>
            <a:lvl3pPr marL="2468880" indent="0">
              <a:buNone/>
              <a:defRPr sz="4860">
                <a:solidFill>
                  <a:schemeClr val="tx1">
                    <a:tint val="75000"/>
                  </a:schemeClr>
                </a:solidFill>
              </a:defRPr>
            </a:lvl3pPr>
            <a:lvl4pPr marL="37033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4pPr>
            <a:lvl5pPr marL="49377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5pPr>
            <a:lvl6pPr marL="617220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6pPr>
            <a:lvl7pPr marL="740664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7pPr>
            <a:lvl8pPr marL="864108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8pPr>
            <a:lvl9pPr marL="98755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61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7302500"/>
            <a:ext cx="13990320" cy="174053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7302500"/>
            <a:ext cx="13990320" cy="174053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0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0502"/>
            <a:ext cx="28392120" cy="53022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29" y="6724652"/>
            <a:ext cx="13926025" cy="3295648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29" y="10020300"/>
            <a:ext cx="13926025" cy="147383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0" y="6724652"/>
            <a:ext cx="13994608" cy="3295648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0" y="10020300"/>
            <a:ext cx="13994608" cy="147383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2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4528457" cy="4049486"/>
          </a:xfrm>
          <a:prstGeom prst="rect">
            <a:avLst/>
          </a:prstGeom>
          <a:solidFill>
            <a:srgbClr val="90C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74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41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9" y="1828800"/>
            <a:ext cx="10617040" cy="6400800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949702"/>
            <a:ext cx="16664940" cy="19494500"/>
          </a:xfrm>
        </p:spPr>
        <p:txBody>
          <a:bodyPr/>
          <a:lstStyle>
            <a:lvl1pPr>
              <a:defRPr sz="8640"/>
            </a:lvl1pPr>
            <a:lvl2pPr>
              <a:defRPr sz="7560"/>
            </a:lvl2pPr>
            <a:lvl3pPr>
              <a:defRPr sz="648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9" y="8229600"/>
            <a:ext cx="10617040" cy="15246352"/>
          </a:xfrm>
        </p:spPr>
        <p:txBody>
          <a:bodyPr/>
          <a:lstStyle>
            <a:lvl1pPr marL="0" indent="0">
              <a:buNone/>
              <a:defRPr sz="4320"/>
            </a:lvl1pPr>
            <a:lvl2pPr marL="1234440" indent="0">
              <a:buNone/>
              <a:defRPr sz="3780"/>
            </a:lvl2pPr>
            <a:lvl3pPr marL="2468880" indent="0">
              <a:buNone/>
              <a:defRPr sz="3240"/>
            </a:lvl3pPr>
            <a:lvl4pPr marL="3703320" indent="0">
              <a:buNone/>
              <a:defRPr sz="2700"/>
            </a:lvl4pPr>
            <a:lvl5pPr marL="4937760" indent="0">
              <a:buNone/>
              <a:defRPr sz="2700"/>
            </a:lvl5pPr>
            <a:lvl6pPr marL="6172200" indent="0">
              <a:buNone/>
              <a:defRPr sz="2700"/>
            </a:lvl6pPr>
            <a:lvl7pPr marL="7406640" indent="0">
              <a:buNone/>
              <a:defRPr sz="2700"/>
            </a:lvl7pPr>
            <a:lvl8pPr marL="8641080" indent="0">
              <a:buNone/>
              <a:defRPr sz="2700"/>
            </a:lvl8pPr>
            <a:lvl9pPr marL="9875520" indent="0">
              <a:buNone/>
              <a:defRPr sz="2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9" y="1828800"/>
            <a:ext cx="10617040" cy="6400800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994608" y="3949702"/>
            <a:ext cx="16664940" cy="19494500"/>
          </a:xfrm>
        </p:spPr>
        <p:txBody>
          <a:bodyPr/>
          <a:lstStyle>
            <a:lvl1pPr marL="0" indent="0">
              <a:buNone/>
              <a:defRPr sz="8640"/>
            </a:lvl1pPr>
            <a:lvl2pPr marL="1234440" indent="0">
              <a:buNone/>
              <a:defRPr sz="7560"/>
            </a:lvl2pPr>
            <a:lvl3pPr marL="2468880" indent="0">
              <a:buNone/>
              <a:defRPr sz="6480"/>
            </a:lvl3pPr>
            <a:lvl4pPr marL="3703320" indent="0">
              <a:buNone/>
              <a:defRPr sz="5400"/>
            </a:lvl4pPr>
            <a:lvl5pPr marL="4937760" indent="0">
              <a:buNone/>
              <a:defRPr sz="5400"/>
            </a:lvl5pPr>
            <a:lvl6pPr marL="6172200" indent="0">
              <a:buNone/>
              <a:defRPr sz="5400"/>
            </a:lvl6pPr>
            <a:lvl7pPr marL="7406640" indent="0">
              <a:buNone/>
              <a:defRPr sz="5400"/>
            </a:lvl7pPr>
            <a:lvl8pPr marL="8641080" indent="0">
              <a:buNone/>
              <a:defRPr sz="5400"/>
            </a:lvl8pPr>
            <a:lvl9pPr marL="9875520" indent="0">
              <a:buNone/>
              <a:defRPr sz="5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9" y="8229600"/>
            <a:ext cx="10617040" cy="15246352"/>
          </a:xfrm>
        </p:spPr>
        <p:txBody>
          <a:bodyPr/>
          <a:lstStyle>
            <a:lvl1pPr marL="0" indent="0">
              <a:buNone/>
              <a:defRPr sz="4320"/>
            </a:lvl1pPr>
            <a:lvl2pPr marL="1234440" indent="0">
              <a:buNone/>
              <a:defRPr sz="3780"/>
            </a:lvl2pPr>
            <a:lvl3pPr marL="2468880" indent="0">
              <a:buNone/>
              <a:defRPr sz="3240"/>
            </a:lvl3pPr>
            <a:lvl4pPr marL="3703320" indent="0">
              <a:buNone/>
              <a:defRPr sz="2700"/>
            </a:lvl4pPr>
            <a:lvl5pPr marL="4937760" indent="0">
              <a:buNone/>
              <a:defRPr sz="2700"/>
            </a:lvl5pPr>
            <a:lvl6pPr marL="6172200" indent="0">
              <a:buNone/>
              <a:defRPr sz="2700"/>
            </a:lvl6pPr>
            <a:lvl7pPr marL="7406640" indent="0">
              <a:buNone/>
              <a:defRPr sz="2700"/>
            </a:lvl7pPr>
            <a:lvl8pPr marL="8641080" indent="0">
              <a:buNone/>
              <a:defRPr sz="2700"/>
            </a:lvl8pPr>
            <a:lvl9pPr marL="9875520" indent="0">
              <a:buNone/>
              <a:defRPr sz="2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9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460502"/>
            <a:ext cx="2839212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7302500"/>
            <a:ext cx="2839212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5425402"/>
            <a:ext cx="740664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5425402"/>
            <a:ext cx="1110996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5425402"/>
            <a:ext cx="740664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5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2468880" rtl="0" eaLnBrk="1" latinLnBrk="0" hangingPunct="1">
        <a:lnSpc>
          <a:spcPct val="90000"/>
        </a:lnSpc>
        <a:spcBef>
          <a:spcPct val="0"/>
        </a:spcBef>
        <a:buNone/>
        <a:defRPr sz="118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7220" indent="-617220" algn="l" defTabSz="2468880" rtl="0" eaLnBrk="1" latinLnBrk="0" hangingPunct="1">
        <a:lnSpc>
          <a:spcPct val="90000"/>
        </a:lnSpc>
        <a:spcBef>
          <a:spcPts val="27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85166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08610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54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4pPr>
      <a:lvl5pPr marL="555498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5pPr>
      <a:lvl6pPr marL="678942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6pPr>
      <a:lvl7pPr marL="802386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7pPr>
      <a:lvl8pPr marL="925830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8pPr>
      <a:lvl9pPr marL="1049274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1pPr>
      <a:lvl2pPr marL="123444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2pPr>
      <a:lvl3pPr marL="246888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3pPr>
      <a:lvl4pPr marL="370332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5pPr>
      <a:lvl6pPr marL="617220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6pPr>
      <a:lvl7pPr marL="740664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7pPr>
      <a:lvl8pPr marL="864108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8pPr>
      <a:lvl9pPr marL="987552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9" Type="http://schemas.openxmlformats.org/officeDocument/2006/relationships/image" Target="../media/image36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18.jpg"/><Relationship Id="rId34" Type="http://schemas.openxmlformats.org/officeDocument/2006/relationships/image" Target="../media/image31.png"/><Relationship Id="rId42" Type="http://schemas.openxmlformats.org/officeDocument/2006/relationships/image" Target="../media/image39.png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17" Type="http://schemas.openxmlformats.org/officeDocument/2006/relationships/image" Target="../media/image14.jpg"/><Relationship Id="rId25" Type="http://schemas.openxmlformats.org/officeDocument/2006/relationships/image" Target="../media/image22.jp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openxmlformats.org/officeDocument/2006/relationships/image" Target="../media/image43.png"/><Relationship Id="rId2" Type="http://schemas.openxmlformats.org/officeDocument/2006/relationships/audio" Target="../media/media1.m4a"/><Relationship Id="rId16" Type="http://schemas.openxmlformats.org/officeDocument/2006/relationships/image" Target="../media/image13.jp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5" Type="http://schemas.openxmlformats.org/officeDocument/2006/relationships/image" Target="../media/image2.jpeg"/><Relationship Id="rId15" Type="http://schemas.openxmlformats.org/officeDocument/2006/relationships/image" Target="../media/image12.jp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7.png"/><Relationship Id="rId19" Type="http://schemas.openxmlformats.org/officeDocument/2006/relationships/image" Target="../media/image16.jpg"/><Relationship Id="rId31" Type="http://schemas.openxmlformats.org/officeDocument/2006/relationships/image" Target="../media/image28.png"/><Relationship Id="rId44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43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55"/>
            <a:ext cx="32918400" cy="485822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832" y="515103"/>
            <a:ext cx="31608803" cy="2215991"/>
          </a:xfrm>
        </p:spPr>
        <p:txBody>
          <a:bodyPr>
            <a:normAutofit/>
          </a:bodyPr>
          <a:lstStyle/>
          <a:p>
            <a:pPr algn="ctr"/>
            <a:r>
              <a:rPr lang="en-US" sz="12900" dirty="0">
                <a:latin typeface="Arial Rounded MT Bold" panose="020F0704030504030204" pitchFamily="34" charset="0"/>
                <a:ea typeface="Malgun Gothic" panose="020B0503020000020004" pitchFamily="34" charset="-127"/>
              </a:rPr>
              <a:t>Building a Family Starts with CAR</a:t>
            </a:r>
            <a:r>
              <a:rPr lang="en-US" sz="12900" baseline="30000" dirty="0">
                <a:latin typeface="Arial Rounded MT Bold" panose="020F0704030504030204" pitchFamily="34" charset="0"/>
                <a:ea typeface="Malgun Gothic" panose="020B0503020000020004" pitchFamily="34" charset="-127"/>
              </a:rPr>
              <a:t>2</a:t>
            </a:r>
            <a:r>
              <a:rPr lang="en-US" sz="12900" dirty="0">
                <a:latin typeface="Arial Rounded MT Bold" panose="020F0704030504030204" pitchFamily="34" charset="0"/>
                <a:ea typeface="Malgun Gothic" panose="020B0503020000020004" pitchFamily="34" charset="-127"/>
              </a:rPr>
              <a:t>E’ing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19832" y="6043661"/>
            <a:ext cx="8109526" cy="26347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274320" rIns="731520" rtlCol="0" anchor="t" anchorCtr="0">
            <a:noAutofit/>
          </a:bodyPr>
          <a:lstStyle/>
          <a:p>
            <a:r>
              <a:rPr lang="en-US" sz="2850" dirty="0">
                <a:latin typeface="Arial" panose="020B0604020202020204" pitchFamily="34" charset="0"/>
                <a:cs typeface="Arial" panose="020B0604020202020204" pitchFamily="34" charset="0"/>
              </a:rPr>
              <a:t>Chariton Valley Association (CVA) is a private, non-profit organization established in 1982 in Kirksville MO by a group of parents of children with developmental disabilities who recognized a need for local services</a:t>
            </a: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519832" y="4697247"/>
            <a:ext cx="8109526" cy="10851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Agency Background</a:t>
            </a:r>
          </a:p>
        </p:txBody>
      </p:sp>
      <p:sp>
        <p:nvSpPr>
          <p:cNvPr id="32" name="TextBox 31"/>
          <p:cNvSpPr txBox="1"/>
          <p:nvPr/>
        </p:nvSpPr>
        <p:spPr>
          <a:xfrm flipH="1">
            <a:off x="8961074" y="5983603"/>
            <a:ext cx="14791438" cy="148997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CVA went from a 57.8% retention rate in 2012, to a to 67.16% in 2014 to 85.0% retention in May 2019. In 2020, the retention rate decreased to 40%; however, this is likely due to the COVID pandemic.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50" dirty="0">
                <a:latin typeface="Arial" panose="020B0604020202020204" pitchFamily="34" charset="0"/>
                <a:cs typeface="Arial" panose="020B0604020202020204" pitchFamily="34" charset="0"/>
              </a:rPr>
              <a:t>CVA went from 61% implementation in 2012 to 86.7% implementation of universal strategies in 2020.  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8969885" y="4698418"/>
            <a:ext cx="14823423" cy="10696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239941" y="6123531"/>
            <a:ext cx="8122226" cy="92263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274320" rIns="274320" rtlCol="0" anchor="t" anchorCtr="0">
            <a:noAutofit/>
          </a:bodyPr>
          <a:lstStyle/>
          <a:p>
            <a:r>
              <a:rPr lang="en-US" sz="3600" dirty="0"/>
              <a:t>In 2019, CVA had the largest number of direct support professionals nominated by individuals receiving support, for the annual DSP awards.  </a:t>
            </a:r>
          </a:p>
        </p:txBody>
      </p:sp>
      <p:sp>
        <p:nvSpPr>
          <p:cNvPr id="28" name="TextBox 27"/>
          <p:cNvSpPr txBox="1"/>
          <p:nvPr/>
        </p:nvSpPr>
        <p:spPr>
          <a:xfrm flipH="1">
            <a:off x="24223772" y="4682895"/>
            <a:ext cx="8122227" cy="10954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Outcomes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2827" y="19436414"/>
            <a:ext cx="8109526" cy="7385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274320" rIns="27432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High rates of burnout, in addition to the COVID pandemic, has lead to a shortage of quality DSP’s. 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How do we increase the retention of the current quality staff, as well as recruit new employees and increase employee satisfaction. 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519832" y="18204963"/>
            <a:ext cx="8109526" cy="10696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Present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256109" y="15695068"/>
            <a:ext cx="8089890" cy="11225778"/>
            <a:chOff x="23827327" y="20597460"/>
            <a:chExt cx="8033260" cy="11320682"/>
          </a:xfrm>
          <a:solidFill>
            <a:schemeClr val="tx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35" name="TextBox 34"/>
            <p:cNvSpPr txBox="1"/>
            <p:nvPr/>
          </p:nvSpPr>
          <p:spPr>
            <a:xfrm>
              <a:off x="23827328" y="22051521"/>
              <a:ext cx="8033259" cy="986662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274320" rIns="274320" rtlCol="0" anchor="t" anchorCtr="0">
              <a:noAutofit/>
            </a:bodyPr>
            <a:lstStyle/>
            <a:p>
              <a:pPr marR="1557544" algn="ctr" defTabSz="1497239">
                <a:spcAft>
                  <a:spcPts val="1200"/>
                </a:spcAft>
              </a:pPr>
              <a:endParaRPr lang="en-US" sz="5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flipH="1">
              <a:off x="23827327" y="20597460"/>
              <a:ext cx="8033260" cy="11954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lang="en-US" sz="5400" spc="187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Future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19832" y="10300428"/>
            <a:ext cx="8109526" cy="76069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274320" rIns="274320" rtlCol="0" anchor="t" anchorCtr="0">
            <a:noAutofit/>
          </a:bodyPr>
          <a:lstStyle/>
          <a:p>
            <a:pPr lvl="0" defTabSz="914400">
              <a:spcAft>
                <a:spcPts val="1200"/>
              </a:spcAft>
              <a:defRPr/>
            </a:pP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CVA began the journey towards implementation of a tiered supports system in 2012, with the help of an Agency Tiered Support Consultant, through the Kirksville Satellite Regional Office. </a:t>
            </a:r>
          </a:p>
        </p:txBody>
      </p:sp>
      <p:sp>
        <p:nvSpPr>
          <p:cNvPr id="45" name="TextBox 44"/>
          <p:cNvSpPr txBox="1"/>
          <p:nvPr/>
        </p:nvSpPr>
        <p:spPr>
          <a:xfrm flipH="1">
            <a:off x="519832" y="8972804"/>
            <a:ext cx="8109526" cy="106962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Past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047015" y="22401023"/>
            <a:ext cx="14791437" cy="45158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274320" rIns="274320" rtlCol="0" anchor="t" anchorCtr="0">
            <a:no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Franklin Gothic Book" panose="020B0503020102020204" pitchFamily="34" charset="0"/>
              </a:rPr>
              <a:t>Compassionate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Franklin Gothic Book" panose="020B0503020102020204" pitchFamily="34" charset="0"/>
              </a:rPr>
              <a:t>Advocate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Franklin Gothic Book" panose="020B0503020102020204" pitchFamily="34" charset="0"/>
              </a:rPr>
              <a:t>Respectful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Franklin Gothic Book" panose="020B0503020102020204" pitchFamily="34" charset="0"/>
              </a:rPr>
              <a:t>Responsible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Franklin Gothic Book" panose="020B0503020102020204" pitchFamily="34" charset="0"/>
              </a:rPr>
              <a:t>Encouraging</a:t>
            </a:r>
          </a:p>
        </p:txBody>
      </p:sp>
      <p:sp>
        <p:nvSpPr>
          <p:cNvPr id="48" name="TextBox 47"/>
          <p:cNvSpPr txBox="1"/>
          <p:nvPr/>
        </p:nvSpPr>
        <p:spPr>
          <a:xfrm flipH="1">
            <a:off x="9001871" y="21098961"/>
            <a:ext cx="14791437" cy="10696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5400" spc="187" dirty="0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Agency </a:t>
            </a:r>
            <a:r>
              <a:rPr lang="en-US" sz="5400" spc="187">
                <a:solidFill>
                  <a:srgbClr val="FFFFFF"/>
                </a:solidFill>
                <a:latin typeface="Arial Rounded MT Bold" panose="020F07040305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Core Values</a:t>
            </a:r>
            <a:endParaRPr lang="en-US" sz="5400" spc="187" dirty="0">
              <a:solidFill>
                <a:srgbClr val="FFFFFF"/>
              </a:solidFill>
              <a:latin typeface="Arial Rounded MT Bold" panose="020F07040305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0438" y="2369287"/>
            <a:ext cx="128940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 Rounded MT Bold" panose="020F0704030504030204" pitchFamily="34" charset="0"/>
              </a:rPr>
              <a:t>Chariton Valley Association, </a:t>
            </a:r>
          </a:p>
          <a:p>
            <a:pPr algn="ctr"/>
            <a:r>
              <a:rPr lang="en-US" sz="4400" dirty="0">
                <a:latin typeface="Arial Rounded MT Bold" panose="020F0704030504030204" pitchFamily="34" charset="0"/>
              </a:rPr>
              <a:t>1708 E. Laharpe Street, Kirksville, MO  63501  Phone: 660-665-1111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FD06E9C-971C-40AF-A5CA-DF0B36769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3205" y="22859944"/>
            <a:ext cx="1296078" cy="16504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1D7038-35E3-4582-AB3A-310FFA9340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450">
            <a:off x="18931285" y="23577562"/>
            <a:ext cx="1413732" cy="1326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076B9C-8678-4F17-8808-2E613F230F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3558" y="13339304"/>
            <a:ext cx="7199390" cy="3227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AB6D48-8739-467C-AAD7-AD7BD2E15F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11640" y="12405220"/>
            <a:ext cx="5540209" cy="3113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3B6B6B-826C-472D-BF6B-748D06CA22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29077" y="9866724"/>
            <a:ext cx="5910185" cy="30570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7F669B-95EE-4722-B130-6893701EED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49618" y="15960724"/>
            <a:ext cx="5715798" cy="364858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893669B-3BD9-48F9-BD82-85F537EC1A3F}"/>
              </a:ext>
            </a:extLst>
          </p:cNvPr>
          <p:cNvSpPr/>
          <p:nvPr/>
        </p:nvSpPr>
        <p:spPr>
          <a:xfrm rot="20738396">
            <a:off x="18771189" y="24782643"/>
            <a:ext cx="532628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0" cap="none" spc="0" dirty="0">
                <a:ln w="0"/>
                <a:solidFill>
                  <a:schemeClr val="accent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CAR</a:t>
            </a:r>
            <a:r>
              <a:rPr lang="en-US" sz="11500" b="0" cap="none" spc="0" baseline="30000" dirty="0">
                <a:ln w="0"/>
                <a:solidFill>
                  <a:schemeClr val="accent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11500" b="0" cap="none" spc="0" dirty="0">
                <a:ln w="0"/>
                <a:solidFill>
                  <a:schemeClr val="accent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DC5F74E-D32B-41AA-BD8B-597636CC81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215173">
            <a:off x="13313082" y="23519013"/>
            <a:ext cx="4388162" cy="2764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90C7A5-34BF-47A9-AE49-AC8093A9D2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35279">
            <a:off x="12881249" y="23140805"/>
            <a:ext cx="4449399" cy="23760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D141F7-EF3E-48DA-AC04-E738387030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15831" y="8354595"/>
            <a:ext cx="5253067" cy="49470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1E271FA-6027-4267-A97C-981CDFFC13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831" y="12957820"/>
            <a:ext cx="2497044" cy="236844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87EC0C3-320C-4367-9D59-FB3E370DF2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788" y="8354595"/>
            <a:ext cx="2559737" cy="258776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0237CA5-1FDA-42CC-BD1D-C650B148BF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0908" y="12197778"/>
            <a:ext cx="3102635" cy="310263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47256D0-4254-492F-A124-016BBF987B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840837" y="13101995"/>
            <a:ext cx="2591110" cy="218133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AA93B48-9C46-4B65-B56A-FD24EB2074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123" y="10720717"/>
            <a:ext cx="2406292" cy="192270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18E543D-1DEF-4C87-B48E-1ADA9B6CC7D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399917" y="23487599"/>
            <a:ext cx="6080074" cy="3153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D03CA5-89EB-4463-8387-9728A2846984}"/>
              </a:ext>
            </a:extLst>
          </p:cNvPr>
          <p:cNvSpPr/>
          <p:nvPr/>
        </p:nvSpPr>
        <p:spPr>
          <a:xfrm>
            <a:off x="24267362" y="17187426"/>
            <a:ext cx="801305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This past year, CVA has started developing a plan for providing staff with the opportunity to increase their training and knowledge, as well as have an incentive for continuing education and remaining with the company. 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03B7B8D4-DC39-49AA-8F27-D36EA77C08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100" y="22581866"/>
            <a:ext cx="1453994" cy="14539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69AD08-9FC8-4597-BF16-79B29CA943D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6200000">
            <a:off x="1300091" y="11571940"/>
            <a:ext cx="3877374" cy="51381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FD0051-C28A-4299-8B6F-4A50043BA20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6200000">
            <a:off x="4061219" y="12546079"/>
            <a:ext cx="3922455" cy="52128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EAD630-3721-46B0-8E4C-0560D93C0888}"/>
              </a:ext>
            </a:extLst>
          </p:cNvPr>
          <p:cNvSpPr txBox="1"/>
          <p:nvPr/>
        </p:nvSpPr>
        <p:spPr>
          <a:xfrm>
            <a:off x="3822920" y="12334397"/>
            <a:ext cx="18590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dirty="0"/>
              <a:t>2012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94F2BC5-D7F5-4D6A-B6D1-A585A9AA208A}"/>
              </a:ext>
            </a:extLst>
          </p:cNvPr>
          <p:cNvSpPr txBox="1"/>
          <p:nvPr/>
        </p:nvSpPr>
        <p:spPr>
          <a:xfrm>
            <a:off x="6573241" y="13342046"/>
            <a:ext cx="158256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dirty="0"/>
              <a:t>2014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4C38E6-532F-479E-BBB1-15387B9D5DE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7778" y="23606795"/>
            <a:ext cx="3866983" cy="286028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CD63AC0-5A66-46EF-9C4B-B90046479C7B}"/>
              </a:ext>
            </a:extLst>
          </p:cNvPr>
          <p:cNvSpPr/>
          <p:nvPr/>
        </p:nvSpPr>
        <p:spPr>
          <a:xfrm rot="20686139">
            <a:off x="6611872" y="24291604"/>
            <a:ext cx="1814297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6FAA18B-772A-465B-9CC9-6B6BA4B06C6C}"/>
              </a:ext>
            </a:extLst>
          </p:cNvPr>
          <p:cNvSpPr/>
          <p:nvPr/>
        </p:nvSpPr>
        <p:spPr>
          <a:xfrm>
            <a:off x="4892091" y="22742733"/>
            <a:ext cx="3284678" cy="377026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9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AB28553-5925-4207-AD23-FD5CC343C615}"/>
              </a:ext>
            </a:extLst>
          </p:cNvPr>
          <p:cNvSpPr/>
          <p:nvPr/>
        </p:nvSpPr>
        <p:spPr>
          <a:xfrm rot="1634783">
            <a:off x="6383306" y="22533862"/>
            <a:ext cx="1814297" cy="132343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BFB5A3F-4E64-43C8-A594-10132DC2C954}"/>
              </a:ext>
            </a:extLst>
          </p:cNvPr>
          <p:cNvSpPr/>
          <p:nvPr/>
        </p:nvSpPr>
        <p:spPr>
          <a:xfrm rot="20686139">
            <a:off x="6234514" y="25342470"/>
            <a:ext cx="1814297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9DD6106-F374-44A4-B37B-76B7E5FDFF22}"/>
              </a:ext>
            </a:extLst>
          </p:cNvPr>
          <p:cNvSpPr/>
          <p:nvPr/>
        </p:nvSpPr>
        <p:spPr>
          <a:xfrm rot="20686139">
            <a:off x="4835182" y="25120203"/>
            <a:ext cx="1814297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72314C8-60E4-4373-A594-A28B2C2881AE}"/>
              </a:ext>
            </a:extLst>
          </p:cNvPr>
          <p:cNvSpPr/>
          <p:nvPr/>
        </p:nvSpPr>
        <p:spPr>
          <a:xfrm rot="20686139">
            <a:off x="4684797" y="23576696"/>
            <a:ext cx="1814297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CD1A580-FD8A-4AAE-AB33-686488D235CD}"/>
              </a:ext>
            </a:extLst>
          </p:cNvPr>
          <p:cNvSpPr/>
          <p:nvPr/>
        </p:nvSpPr>
        <p:spPr>
          <a:xfrm rot="20686139">
            <a:off x="4174522" y="22602581"/>
            <a:ext cx="1814297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7CF25CA-2690-48C8-AE2A-86FF575AEFAD}"/>
              </a:ext>
            </a:extLst>
          </p:cNvPr>
          <p:cNvSpPr/>
          <p:nvPr/>
        </p:nvSpPr>
        <p:spPr>
          <a:xfrm rot="20686139">
            <a:off x="5071870" y="22708286"/>
            <a:ext cx="1814297" cy="83099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1A0BC35-0DB8-453C-9DFF-5279761D89FD}"/>
              </a:ext>
            </a:extLst>
          </p:cNvPr>
          <p:cNvSpPr/>
          <p:nvPr/>
        </p:nvSpPr>
        <p:spPr>
          <a:xfrm rot="971588">
            <a:off x="4228754" y="24277370"/>
            <a:ext cx="1814297" cy="144655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399DD53-E8DD-41AF-9D49-08993AE32655}"/>
              </a:ext>
            </a:extLst>
          </p:cNvPr>
          <p:cNvSpPr/>
          <p:nvPr/>
        </p:nvSpPr>
        <p:spPr>
          <a:xfrm rot="989566">
            <a:off x="6948106" y="22873256"/>
            <a:ext cx="1814297" cy="186204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D9FD92A-EA15-426A-A32E-B526BBF9A80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4805">
            <a:off x="21005865" y="22610385"/>
            <a:ext cx="1291919" cy="20109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4E495E-F36E-4F4D-8ABF-C64EEFFAE59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75373" y="15766200"/>
            <a:ext cx="3929581" cy="2068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02DFD2-7EA6-496F-AA71-0733C453C31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198260" y="8972804"/>
            <a:ext cx="3827767" cy="3057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67F86F-89F8-42C9-8212-31154506119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200440" y="11648989"/>
            <a:ext cx="2109844" cy="20628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B57260-D695-42B5-AD7B-74C89FA65DB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044648" y="16362732"/>
            <a:ext cx="1730847" cy="1803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2C45F88-105F-44D3-AD5E-B3EC16949DA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608493" y="16922526"/>
            <a:ext cx="1936292" cy="193223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45A05E4-0DFD-44E3-95DC-AB35721DE41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2341457" y="16465047"/>
            <a:ext cx="1667667" cy="171651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B33D0C91-A771-44E3-A624-BD7C9D4D3FD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9047346" y="8598044"/>
            <a:ext cx="1871261" cy="147706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CDC2217-B848-4D5B-8184-23F8F26A54B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770792" y="10210692"/>
            <a:ext cx="1895076" cy="148403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B2190755-3BC0-40C3-9F5F-1BE74B34F87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2690662" y="9162724"/>
            <a:ext cx="1645588" cy="155513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DA15ED0-EB80-4187-BFC3-2FA76B4E9FA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105833" y="18865101"/>
            <a:ext cx="2560591" cy="187061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B4AE255-7C50-4EE4-92B2-A4256E46BDEB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4000426" y="16813734"/>
            <a:ext cx="1809396" cy="218792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0423338-4B8D-4EDD-9ED8-DE1A0E95DE0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0918607" y="8497535"/>
            <a:ext cx="2694969" cy="305704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527E6A9-0084-4D7E-9807-DFA09A68D6A3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2615104" y="18225994"/>
            <a:ext cx="1630509" cy="184908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30E27AA-DDF2-4E57-9184-F283D5450CA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1622085" y="15283334"/>
            <a:ext cx="1947410" cy="205299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97BBAAE-9179-4FF8-8711-7F7FA1F761C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837465" y="6443129"/>
            <a:ext cx="789008" cy="2224188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D3B940A8-5B62-42A8-ABCD-46533A7F5D3B}"/>
              </a:ext>
            </a:extLst>
          </p:cNvPr>
          <p:cNvSpPr txBox="1"/>
          <p:nvPr/>
        </p:nvSpPr>
        <p:spPr>
          <a:xfrm>
            <a:off x="3349502" y="86368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A3478794-6BB9-4CCB-AEF1-7A8989C8BBB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7325357" y="24606931"/>
            <a:ext cx="1929185" cy="22007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809ACF0-89C0-4EAD-9022-9290C814F567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4577329" y="19504531"/>
            <a:ext cx="3205403" cy="12431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F478CB5-CF57-4393-962C-ABD64A809D87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1182306" y="19061586"/>
            <a:ext cx="2526214" cy="1771631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C037718-327A-4E8A-BB07-B0B7978D39BF}"/>
              </a:ext>
            </a:extLst>
          </p:cNvPr>
          <p:cNvSpPr/>
          <p:nvPr/>
        </p:nvSpPr>
        <p:spPr>
          <a:xfrm rot="1368026">
            <a:off x="6994037" y="25645100"/>
            <a:ext cx="1814297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7DE7E03-7581-499C-B424-4ADDD160DC3D}"/>
              </a:ext>
            </a:extLst>
          </p:cNvPr>
          <p:cNvSpPr/>
          <p:nvPr/>
        </p:nvSpPr>
        <p:spPr>
          <a:xfrm rot="20686139">
            <a:off x="4332375" y="25879367"/>
            <a:ext cx="1814297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4FBD97A-4FE5-4F20-BC15-BC3BF8112237}"/>
              </a:ext>
            </a:extLst>
          </p:cNvPr>
          <p:cNvSpPr/>
          <p:nvPr/>
        </p:nvSpPr>
        <p:spPr>
          <a:xfrm rot="20686139">
            <a:off x="5469538" y="25801915"/>
            <a:ext cx="1814297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6F23AA5-18C3-4046-B8A0-1A970855D265}"/>
              </a:ext>
            </a:extLst>
          </p:cNvPr>
          <p:cNvSpPr/>
          <p:nvPr/>
        </p:nvSpPr>
        <p:spPr>
          <a:xfrm>
            <a:off x="7240814" y="24417487"/>
            <a:ext cx="1814297" cy="83099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FC46948-A72E-4ABF-8668-3CA29AD9088B}"/>
              </a:ext>
            </a:extLst>
          </p:cNvPr>
          <p:cNvSpPr/>
          <p:nvPr/>
        </p:nvSpPr>
        <p:spPr>
          <a:xfrm rot="20686139">
            <a:off x="7052510" y="22268772"/>
            <a:ext cx="1814297" cy="83099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CA2EB5EA-9478-481D-9542-A063ADBF5B21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24638881" y="21278796"/>
            <a:ext cx="3852879" cy="197676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6CF55FC-62A1-4667-8448-79510C90373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0491455" y="22101802"/>
            <a:ext cx="1610298" cy="453937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C62930C-CC1A-45B5-B943-AC4E7D9F1111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8231438" y="20017212"/>
            <a:ext cx="3870315" cy="2110131"/>
          </a:xfrm>
          <a:prstGeom prst="rect">
            <a:avLst/>
          </a:prstGeom>
        </p:spPr>
      </p:pic>
      <p:pic>
        <p:nvPicPr>
          <p:cNvPr id="90" name="Recorded Sound #3">
            <a:hlinkClick r:id="" action="ppaction://media"/>
            <a:extLst>
              <a:ext uri="{FF2B5EF4-FFF2-40B4-BE49-F238E27FC236}">
                <a16:creationId xmlns:a16="http://schemas.microsoft.com/office/drawing/2014/main" id="{9970959C-D8F1-4788-8D64-21D110731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323110" y="26548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6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24A8E1BA9F8748B04D61026E015E75" ma:contentTypeVersion="4" ma:contentTypeDescription="Create a new document." ma:contentTypeScope="" ma:versionID="01b5f42df673d579316dbea525621913">
  <xsd:schema xmlns:xsd="http://www.w3.org/2001/XMLSchema" xmlns:xs="http://www.w3.org/2001/XMLSchema" xmlns:p="http://schemas.microsoft.com/office/2006/metadata/properties" xmlns:ns2="http://schemas.microsoft.com/sharepoint/v4" targetNamespace="http://schemas.microsoft.com/office/2006/metadata/properties" ma:root="true" ma:fieldsID="23c11eee0d542004c4a7d729835418c6" ns2:_=""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ED8505A6-FB03-4037-867C-32E6E57B523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656FB2-5F09-4812-829F-3A4C918E7A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96D646-FE3A-4434-8C3F-BEB1A84CC619}">
  <ds:schemaRefs>
    <ds:schemaRef ds:uri="http://schemas.microsoft.com/office/2006/metadata/properties"/>
    <ds:schemaRef ds:uri="http://schemas.microsoft.com/office/2006/documentManagement/types"/>
    <ds:schemaRef ds:uri="http://schemas.microsoft.com/sharepoint/v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15481</TotalTime>
  <Words>294</Words>
  <Application>Microsoft Office PowerPoint</Application>
  <PresentationFormat>Custom</PresentationFormat>
  <Paragraphs>42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Malgun Gothic</vt:lpstr>
      <vt:lpstr>Arial</vt:lpstr>
      <vt:lpstr>Arial Rounded MT Bold</vt:lpstr>
      <vt:lpstr>Calibri</vt:lpstr>
      <vt:lpstr>Calibri Light</vt:lpstr>
      <vt:lpstr>Franklin Gothic Book</vt:lpstr>
      <vt:lpstr>Office Theme</vt:lpstr>
      <vt:lpstr>Building a Family Starts with CAR2E’ing </vt:lpstr>
    </vt:vector>
  </TitlesOfParts>
  <Company>State of Missouri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Wilson, Crystal (FSD)</dc:creator>
  <cp:lastModifiedBy>Vuckovich, Heather</cp:lastModifiedBy>
  <cp:revision>141</cp:revision>
  <dcterms:created xsi:type="dcterms:W3CDTF">2019-09-30T15:56:51Z</dcterms:created>
  <dcterms:modified xsi:type="dcterms:W3CDTF">2021-06-24T18:05:32Z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0x0101000324A8E1BA9F8748B04D61026E015E75</vt:lpwstr>
  </property>
</Properties>
</file>